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69" r:id="rId3"/>
    <p:sldId id="266" r:id="rId4"/>
    <p:sldId id="267" r:id="rId5"/>
    <p:sldId id="268" r:id="rId6"/>
    <p:sldId id="270" r:id="rId7"/>
    <p:sldId id="277" r:id="rId8"/>
    <p:sldId id="271" r:id="rId9"/>
    <p:sldId id="263" r:id="rId10"/>
    <p:sldId id="257" r:id="rId11"/>
    <p:sldId id="264" r:id="rId12"/>
    <p:sldId id="275" r:id="rId13"/>
    <p:sldId id="272" r:id="rId14"/>
    <p:sldId id="282" r:id="rId15"/>
    <p:sldId id="285" r:id="rId16"/>
    <p:sldId id="274" r:id="rId17"/>
    <p:sldId id="261" r:id="rId18"/>
    <p:sldId id="262" r:id="rId19"/>
    <p:sldId id="265" r:id="rId20"/>
    <p:sldId id="284" r:id="rId21"/>
    <p:sldId id="278" r:id="rId22"/>
    <p:sldId id="279" r:id="rId23"/>
    <p:sldId id="283" r:id="rId24"/>
    <p:sldId id="281" r:id="rId25"/>
    <p:sldId id="276" r:id="rId26"/>
    <p:sldId id="258" r:id="rId27"/>
    <p:sldId id="280" r:id="rId28"/>
    <p:sldId id="259" r:id="rId29"/>
    <p:sldId id="273" r:id="rId30"/>
    <p:sldId id="260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CA"/>
    <a:srgbClr val="F8F5C6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4"/>
    <p:restoredTop sz="94710"/>
  </p:normalViewPr>
  <p:slideViewPr>
    <p:cSldViewPr snapToGrid="0">
      <p:cViewPr varScale="1">
        <p:scale>
          <a:sx n="173" d="100"/>
          <a:sy n="173" d="100"/>
        </p:scale>
        <p:origin x="19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FEEB8-9846-F448-9AB0-EDACF0081AE7}" type="datetimeFigureOut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3B0C1-C1B6-D44C-ADC3-EF80829160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78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数式や論文の文章は、平易に書こうとしてもうまくいかない。</a:t>
            </a:r>
            <a:endParaRPr kumimoji="1" lang="en-US" altLang="ja-JP" dirty="0"/>
          </a:p>
          <a:p>
            <a:r>
              <a:rPr kumimoji="1" lang="ja-JP" altLang="en-US"/>
              <a:t>それと同じ事を今回のプログラミングでは言える。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7207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7063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dirty="0"/>
              <a:t>ISO 31-0</a:t>
            </a:r>
            <a:r>
              <a:rPr lang="ja-JP" altLang="en-US" sz="1200"/>
              <a:t>と</a:t>
            </a:r>
            <a:r>
              <a:rPr lang="en-US" altLang="ja-JP" sz="1200" dirty="0"/>
              <a:t>JIS Z8401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969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20000"/>
              </a:lnSpc>
              <a:buNone/>
            </a:pPr>
            <a:r>
              <a:rPr lang="ja-JP" altLang="en-US"/>
              <a:t>他、ある資料で不具合が</a:t>
            </a:r>
            <a:r>
              <a:rPr lang="en-US" altLang="ja-JP" dirty="0"/>
              <a:t>1</a:t>
            </a:r>
            <a:r>
              <a:rPr lang="ja-JP" altLang="en-US"/>
              <a:t>つも発見できないなら</a:t>
            </a:r>
            <a:br>
              <a:rPr lang="en-US" altLang="ja-JP" dirty="0"/>
            </a:br>
            <a:r>
              <a:rPr lang="ja-JP" altLang="en-US"/>
              <a:t>その資料で、さらに奥深く記載数値について</a:t>
            </a:r>
            <a:br>
              <a:rPr lang="en-US" altLang="ja-JP" dirty="0"/>
            </a:br>
            <a:r>
              <a:rPr lang="ja-JP" altLang="en-US"/>
              <a:t>何か研究が出来るかも知れない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3B0C1-C1B6-D44C-ADC3-EF8082916068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948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6950-D4D5-AE42-A2E4-C3707051DF2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01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982C-BCC8-8C46-A2DD-BF2FD19F937C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37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387-C452-7241-B2A7-5029418045F2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73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A19-F9D3-7D43-8287-BA1F9754F9A5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64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B558-F2D4-9144-BA73-71464F3E7424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11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544D-73EE-DC4A-8B20-02101B110E65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95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B4F2B-5D4B-BE4A-ABCE-FE24ACCC61E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31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C35-D075-D64A-A7F1-5F3BACCEA20D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202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F7DC-E387-4A4D-A624-A9492B050F80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43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485E-F7E1-7249-BE44-5275C723C6FA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4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5AC3-02B8-C64D-AB58-8E1C401976D4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338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8FAC7-4FF6-F843-BEC4-70B98C09115B}" type="datetime1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3217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362A-B3DF-6942-9885-885DCC43366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044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izukonomien.stores.jp/items/5fb89babf0b108609b3ba09b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ja/photo/18918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zh/photo/111483" TargetMode="External"/><Relationship Id="rId2" Type="http://schemas.openxmlformats.org/officeDocument/2006/relationships/image" Target="../media/image12.jpg!d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meblo.jp/tukiyomi6767/entry-1219816153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ja/%E4%B9%97%E3%82%8A%E7%89%A9/%E9%A3%9B%E8%A1%8C%E6%A9%9F/%E3%82%B8%E3%82%A7%E3%83%83%E3%83%88%E9%A3%9B%E8%A1%8C%E6%A9%9F%E3%80%81%E9%A3%9B%E8%A1%8C%E3%80%81%E8%88%AA%E7%A9%BA%E3%82%B7%E3%83%A7%E3%83%BC%E3%80%81%E8%88%AA%E7%A9%BA%E6%A9%9F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e.or.jp/wp/wp-content/uploads/opendata/tool201807.pdf" TargetMode="External"/><Relationship Id="rId2" Type="http://schemas.openxmlformats.org/officeDocument/2006/relationships/hyperlink" Target="https://metacpan.org/release/TULAMILI/Table-Hack-0.12/source/Table-Hack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93A9AA-5581-9472-9F24-BF9EFA4DF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4000" b="1"/>
              <a:t>割合の近似値がいくつかある場合に</a:t>
            </a:r>
            <a:br>
              <a:rPr lang="en-US" altLang="ja-JP" sz="4000" b="1" dirty="0"/>
            </a:br>
            <a:r>
              <a:rPr lang="ja-JP" altLang="en-US" sz="4000" b="1"/>
              <a:t>共通分母を探索するコマンド</a:t>
            </a:r>
            <a:br>
              <a:rPr lang="en-US" altLang="ja-JP" sz="4000" b="1" dirty="0"/>
            </a:br>
            <a:br>
              <a:rPr lang="en-US" altLang="ja-JP" sz="4000" b="1" dirty="0"/>
            </a:br>
            <a:endParaRPr kumimoji="1" lang="ja-JP" altLang="en-US" sz="40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38F9B30-3533-AE61-B8B2-B3F2D2882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223125"/>
            <a:ext cx="6858000" cy="472964"/>
          </a:xfrm>
        </p:spPr>
        <p:txBody>
          <a:bodyPr/>
          <a:lstStyle/>
          <a:p>
            <a:r>
              <a:rPr lang="en-US" altLang="ja-JP" dirty="0"/>
              <a:t>2022</a:t>
            </a:r>
            <a:r>
              <a:rPr lang="ja-JP" altLang="en-US"/>
              <a:t>年</a:t>
            </a:r>
            <a:r>
              <a:rPr lang="en-US" altLang="ja-JP" dirty="0"/>
              <a:t>10</a:t>
            </a:r>
            <a:r>
              <a:rPr lang="ja-JP" altLang="en-US"/>
              <a:t>月</a:t>
            </a:r>
            <a:r>
              <a:rPr lang="en-US" altLang="ja-JP" dirty="0"/>
              <a:t>12</a:t>
            </a:r>
            <a:r>
              <a:rPr lang="ja-JP" altLang="en-US"/>
              <a:t>日</a:t>
            </a:r>
            <a:r>
              <a:rPr lang="en-US" altLang="ja-JP" dirty="0"/>
              <a:t>(</a:t>
            </a:r>
            <a:r>
              <a:rPr lang="ja-JP" altLang="en-US"/>
              <a:t>金</a:t>
            </a:r>
            <a:r>
              <a:rPr lang="en-US" altLang="ja-JP" dirty="0"/>
              <a:t>)</a:t>
            </a:r>
            <a:r>
              <a:rPr lang="ja-JP" altLang="en-US"/>
              <a:t> 下野寿之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B4B880-CF7D-8D1C-7642-FFB94BA1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4F0300-3F24-29A7-8314-6F6E8129F2CB}"/>
              </a:ext>
            </a:extLst>
          </p:cNvPr>
          <p:cNvSpPr txBox="1"/>
          <p:nvPr/>
        </p:nvSpPr>
        <p:spPr>
          <a:xfrm>
            <a:off x="615142" y="2833404"/>
            <a:ext cx="74980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/>
              <a:t>アンケート調査や疫学報告において簡便な</a:t>
            </a:r>
            <a:br>
              <a:rPr lang="en-US" altLang="ja-JP" sz="2800" dirty="0"/>
            </a:br>
            <a:r>
              <a:rPr lang="ja-JP" altLang="en-US" sz="2800"/>
              <a:t>記載ミス発見とサンプルサイズ推定のために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4F266F-7123-E148-1C68-58E98029110B}"/>
              </a:ext>
            </a:extLst>
          </p:cNvPr>
          <p:cNvSpPr txBox="1"/>
          <p:nvPr/>
        </p:nvSpPr>
        <p:spPr>
          <a:xfrm>
            <a:off x="1775840" y="5007075"/>
            <a:ext cx="51766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本文書の構成は、かなり学術よりの人が読むことを意識している。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IT</a:t>
            </a:r>
            <a:r>
              <a:rPr kumimoji="1" lang="ja-JP" altLang="en-US" sz="1400" b="1">
                <a:solidFill>
                  <a:srgbClr val="C00000"/>
                </a:solidFill>
              </a:rPr>
              <a:t>勉強会などで話すためのスライド資料としては、さらに平易な表現と大幅な文書全体の再構成を要するであろう。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115804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E8CE24-D312-83C9-316C-BC1B6894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4588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</a:t>
            </a:r>
            <a:r>
              <a:rPr kumimoji="1" lang="en-US" altLang="ja-JP" dirty="0"/>
              <a:t> </a:t>
            </a:r>
            <a:r>
              <a:rPr kumimoji="1" lang="ja-JP" altLang="en-US" b="1"/>
              <a:t>用途</a:t>
            </a:r>
            <a:r>
              <a:rPr lang="ja-JP" altLang="en-US" b="1"/>
              <a:t>と</a:t>
            </a:r>
            <a:r>
              <a:rPr kumimoji="1" lang="ja-JP" altLang="en-US" b="1"/>
              <a:t>有用性</a:t>
            </a:r>
            <a:r>
              <a:rPr kumimoji="1" lang="ja-JP" altLang="en-US"/>
              <a:t> </a:t>
            </a:r>
            <a:r>
              <a:rPr kumimoji="1" lang="en-US" altLang="ja-JP" dirty="0"/>
              <a:t>: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0CDFFC-54BA-F0A5-70DF-0B3A02BBE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7350"/>
            <a:ext cx="7886700" cy="4849001"/>
          </a:xfrm>
        </p:spPr>
        <p:txBody>
          <a:bodyPr>
            <a:normAutofit/>
          </a:bodyPr>
          <a:lstStyle/>
          <a:p>
            <a:r>
              <a:rPr kumimoji="1" lang="ja-JP" altLang="en-US" sz="2400" b="1" u="sng"/>
              <a:t>分母となる整数の候補</a:t>
            </a:r>
            <a:r>
              <a:rPr kumimoji="1" lang="ja-JP" altLang="en-US" sz="2400"/>
              <a:t>を見つける。</a:t>
            </a:r>
            <a:endParaRPr kumimoji="1" lang="en-US" altLang="ja-JP" sz="2400" dirty="0"/>
          </a:p>
          <a:p>
            <a:pPr lvl="1"/>
            <a:r>
              <a:rPr kumimoji="1" lang="ja-JP" altLang="en-US" sz="2000"/>
              <a:t>割合の近似値から、求まる。</a:t>
            </a:r>
            <a:endParaRPr kumimoji="1" lang="en-US" altLang="ja-JP" sz="2000" dirty="0"/>
          </a:p>
          <a:p>
            <a:pPr lvl="1"/>
            <a:r>
              <a:rPr lang="ja-JP" altLang="en-US" sz="2000"/>
              <a:t>割合近似値が多数あれば、同じ分母なら</a:t>
            </a:r>
            <a:r>
              <a:rPr lang="en-US" altLang="ja-JP" sz="2000" dirty="0"/>
              <a:t>1</a:t>
            </a:r>
            <a:r>
              <a:rPr lang="ja-JP" altLang="en-US" sz="2000"/>
              <a:t>個に定まり得る。</a:t>
            </a:r>
            <a:br>
              <a:rPr lang="en-US" altLang="ja-JP" sz="2000" dirty="0"/>
            </a:br>
            <a:endParaRPr lang="en-US" altLang="ja-JP" sz="2000" dirty="0"/>
          </a:p>
          <a:p>
            <a:r>
              <a:rPr lang="ja-JP" altLang="en-US" sz="2400"/>
              <a:t>割合数値の記載文書の</a:t>
            </a:r>
            <a:r>
              <a:rPr lang="ja-JP" altLang="en-US" sz="2400" b="1"/>
              <a:t>完成度</a:t>
            </a:r>
            <a:r>
              <a:rPr lang="ja-JP" altLang="en-US" sz="2400"/>
              <a:t>が分かる</a:t>
            </a:r>
            <a:r>
              <a:rPr lang="en-US" altLang="ja-JP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数値の計算の仕方について、文書の</a:t>
            </a:r>
            <a:r>
              <a:rPr lang="ja-JP" altLang="en-US" sz="1700" u="sng"/>
              <a:t>解説に間違い</a:t>
            </a:r>
            <a:r>
              <a:rPr lang="ja-JP" altLang="en-US" sz="1700"/>
              <a:t>はないか</a:t>
            </a:r>
            <a:r>
              <a:rPr lang="en-US" altLang="ja-JP" sz="17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近似の計算に不備は無いか</a:t>
            </a:r>
            <a:r>
              <a:rPr lang="en-US" altLang="ja-JP" sz="1700" dirty="0"/>
              <a:t>?</a:t>
            </a:r>
            <a:r>
              <a:rPr lang="ja-JP" altLang="en-US" sz="1700"/>
              <a:t> </a:t>
            </a:r>
            <a:r>
              <a:rPr lang="en-US" altLang="ja-JP" sz="1700" dirty="0"/>
              <a:t>(</a:t>
            </a:r>
            <a:r>
              <a:rPr lang="ja-JP" altLang="en-US" sz="1700"/>
              <a:t>同じ数を</a:t>
            </a:r>
            <a:r>
              <a:rPr lang="en-US" altLang="ja-JP" sz="1700" u="sng" dirty="0"/>
              <a:t>2</a:t>
            </a:r>
            <a:r>
              <a:rPr lang="ja-JP" altLang="en-US" sz="1700" u="sng"/>
              <a:t>回近似</a:t>
            </a:r>
            <a:r>
              <a:rPr lang="ja-JP" altLang="en-US" sz="1700"/>
              <a:t>するなど</a:t>
            </a:r>
            <a:r>
              <a:rPr lang="en-US" altLang="ja-JP" sz="17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割合を計算するときに、</a:t>
            </a:r>
            <a:r>
              <a:rPr lang="ja-JP" altLang="en-US" sz="1700" u="sng"/>
              <a:t>分母が一部だけ異なる</a:t>
            </a:r>
            <a:r>
              <a:rPr lang="ja-JP" altLang="en-US" sz="1700"/>
              <a:t>ことは無いか</a:t>
            </a:r>
            <a:r>
              <a:rPr lang="en-US" altLang="ja-JP" sz="17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1700" dirty="0"/>
              <a:t>N</a:t>
            </a:r>
            <a:r>
              <a:rPr lang="ja-JP" altLang="en-US" sz="1700"/>
              <a:t>または割合数値の</a:t>
            </a:r>
            <a:r>
              <a:rPr lang="ja-JP" altLang="en-US" sz="1700" u="sng"/>
              <a:t>記載ミス</a:t>
            </a:r>
            <a:r>
              <a:rPr lang="ja-JP" altLang="en-US" sz="1700"/>
              <a:t>は、十分少ないか</a:t>
            </a:r>
            <a:r>
              <a:rPr lang="en-US" altLang="ja-JP" sz="1700" dirty="0"/>
              <a:t>? 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1700"/>
              <a:t>サンプルサイズ</a:t>
            </a:r>
            <a:r>
              <a:rPr kumimoji="1" lang="en-US" altLang="ja-JP" sz="1700" dirty="0"/>
              <a:t>N</a:t>
            </a:r>
            <a:r>
              <a:rPr kumimoji="1" lang="ja-JP" altLang="en-US" sz="1700"/>
              <a:t>が</a:t>
            </a:r>
            <a:r>
              <a:rPr kumimoji="1" lang="ja-JP" altLang="en-US" sz="1700" u="sng"/>
              <a:t>過小</a:t>
            </a:r>
            <a:r>
              <a:rPr kumimoji="1" lang="ja-JP" altLang="en-US" sz="1700"/>
              <a:t>でないか</a:t>
            </a:r>
            <a:r>
              <a:rPr lang="en-US" altLang="ja-JP" sz="1700" dirty="0"/>
              <a:t>?</a:t>
            </a:r>
            <a:endParaRPr kumimoji="1" lang="en-US" altLang="ja-JP" sz="1800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sz="1700"/>
              <a:t>そもそも</a:t>
            </a:r>
            <a:r>
              <a:rPr kumimoji="1" lang="ja-JP" altLang="en-US" sz="1700" u="sng"/>
              <a:t>でたらめな数</a:t>
            </a:r>
            <a:r>
              <a:rPr kumimoji="1" lang="ja-JP" altLang="en-US" sz="1700"/>
              <a:t>を記載していないか</a:t>
            </a:r>
            <a:r>
              <a:rPr kumimoji="1" lang="en-US" altLang="ja-JP" sz="1700" dirty="0"/>
              <a:t>?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ja-JP" sz="1700" dirty="0"/>
          </a:p>
          <a:p>
            <a:r>
              <a:rPr lang="ja-JP" altLang="en-US" sz="2400"/>
              <a:t>上記で発見した不備は、</a:t>
            </a:r>
            <a:r>
              <a:rPr lang="ja-JP" altLang="en-US" sz="2400" b="1"/>
              <a:t>訂正</a:t>
            </a:r>
            <a:r>
              <a:rPr lang="en-US" altLang="ja-JP" sz="2400" b="1" dirty="0"/>
              <a:t>/</a:t>
            </a:r>
            <a:r>
              <a:rPr lang="ja-JP" altLang="en-US" sz="2400" b="1"/>
              <a:t>改善</a:t>
            </a:r>
            <a:r>
              <a:rPr lang="ja-JP" altLang="en-US" sz="2400"/>
              <a:t>が可能な場合も多い。</a:t>
            </a:r>
            <a:endParaRPr kumimoji="1"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67319-B3CA-F91B-30D4-9BD97920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41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CC281-2A51-1001-E3E3-33578F35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b="1" dirty="0" err="1"/>
              <a:t>denomfind</a:t>
            </a:r>
            <a:r>
              <a:rPr kumimoji="1" lang="ja-JP" altLang="en-US" sz="3600" b="1"/>
              <a:t>を使ったコマンド文</a:t>
            </a:r>
            <a:r>
              <a:rPr lang="ja-JP" altLang="en-US" sz="3600" b="1"/>
              <a:t>の</a:t>
            </a:r>
            <a:r>
              <a:rPr lang="ja-JP" altLang="en-US" sz="3600" b="1" u="sng"/>
              <a:t>文法</a:t>
            </a:r>
            <a:endParaRPr kumimoji="1" lang="ja-JP" altLang="en-US" sz="3600" b="1" u="sng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385FBA-4B91-4ED4-0BBC-E705509F7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8973"/>
            <a:ext cx="7886700" cy="534250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34000"/>
              </a:lnSpc>
            </a:pPr>
            <a:r>
              <a:rPr kumimoji="1" lang="en-US" altLang="ja-JP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denomfind</a:t>
            </a:r>
            <a:r>
              <a:rPr kumimoji="1" lang="ja-JP" altLang="en-US"/>
              <a:t>  </a:t>
            </a:r>
            <a:r>
              <a:rPr lang="en-US" altLang="ja-JP" dirty="0"/>
              <a:t>(options) arg_1 arg_2 .. </a:t>
            </a:r>
            <a:r>
              <a:rPr lang="en-US" altLang="ja-JP" dirty="0" err="1"/>
              <a:t>arg_n</a:t>
            </a:r>
            <a:br>
              <a:rPr kumimoji="1" lang="en-US" altLang="ja-JP" dirty="0"/>
            </a:br>
            <a:r>
              <a:rPr kumimoji="1" lang="en-US" altLang="ja-JP" sz="2000" dirty="0"/>
              <a:t>  </a:t>
            </a:r>
            <a:r>
              <a:rPr kumimoji="1"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-g</a:t>
            </a:r>
            <a:r>
              <a:rPr kumimoji="1" lang="en-US" altLang="ja-JP" sz="2000" b="1" dirty="0"/>
              <a:t> [</a:t>
            </a:r>
            <a:r>
              <a:rPr kumimoji="1" lang="ja-JP" altLang="en-US" sz="2000" b="1"/>
              <a:t>最小分母</a:t>
            </a:r>
            <a:r>
              <a:rPr kumimoji="1" lang="en-US" altLang="ja-JP" sz="2000" b="1" dirty="0"/>
              <a:t>,]</a:t>
            </a:r>
            <a:r>
              <a:rPr lang="ja-JP" altLang="en-US" sz="2000" b="1"/>
              <a:t>探索</a:t>
            </a:r>
            <a:r>
              <a:rPr kumimoji="1" lang="ja-JP" altLang="en-US" sz="2000" b="1"/>
              <a:t>個数 </a:t>
            </a:r>
            <a:br>
              <a:rPr lang="en-US" altLang="ja-JP" sz="2000" b="1" dirty="0"/>
            </a:br>
            <a:r>
              <a:rPr lang="en-US" altLang="ja-JP" sz="2000" dirty="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-y</a:t>
            </a:r>
            <a:r>
              <a:rPr lang="en-US" altLang="ja-JP" sz="2000" b="1" dirty="0"/>
              <a:t> </a:t>
            </a:r>
            <a:r>
              <a:rPr lang="ja-JP" altLang="en-US" sz="2000" b="1"/>
              <a:t>「</a:t>
            </a:r>
            <a:r>
              <a:rPr lang="ja-JP" altLang="en-US" sz="2000"/>
              <a:t>整数分子を持ちうる割合の個数」のフィルタリングの指定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</a:t>
            </a:r>
            <a:r>
              <a:rPr lang="en-US" altLang="ja-JP" sz="2000" b="1" dirty="0"/>
              <a:t> num</a:t>
            </a:r>
            <a:r>
              <a:rPr lang="en-US" altLang="ja-JP" sz="2000" dirty="0"/>
              <a:t>  </a:t>
            </a:r>
            <a:r>
              <a:rPr lang="ja-JP" altLang="en-US" sz="2000"/>
              <a:t>← シアン色で、</a:t>
            </a:r>
            <a:r>
              <a:rPr lang="ja-JP" altLang="en-US" sz="2000" u="sng"/>
              <a:t>割り算の式</a:t>
            </a:r>
            <a:r>
              <a:rPr lang="ja-JP" altLang="en-US" sz="2000"/>
              <a:t>と小数点以下</a:t>
            </a:r>
            <a:r>
              <a:rPr lang="en-US" altLang="ja-JP" sz="2000" dirty="0"/>
              <a:t>num</a:t>
            </a:r>
            <a:r>
              <a:rPr lang="ja-JP" altLang="en-US" sz="2000"/>
              <a:t>桁を表示</a:t>
            </a:r>
            <a:br>
              <a:rPr lang="en-US" altLang="ja-JP" sz="2000" dirty="0"/>
            </a:br>
            <a:r>
              <a:rPr lang="en-US" altLang="ja-JP" sz="2000" dirty="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-I</a:t>
            </a:r>
            <a:r>
              <a:rPr lang="en-US" altLang="ja-JP" sz="2000" dirty="0"/>
              <a:t> </a:t>
            </a:r>
            <a:r>
              <a:rPr lang="ja-JP" altLang="en-US" sz="2000"/>
              <a:t>  ← </a:t>
            </a:r>
            <a:r>
              <a:rPr lang="ja-JP" altLang="en-US" sz="2000" u="sng"/>
              <a:t>分子になりうる値</a:t>
            </a:r>
            <a:r>
              <a:rPr lang="ja-JP" altLang="en-US" sz="2000"/>
              <a:t>の</a:t>
            </a:r>
            <a:r>
              <a:rPr lang="ja-JP" altLang="en-US" sz="2000" u="sng"/>
              <a:t>区間範囲</a:t>
            </a:r>
            <a:r>
              <a:rPr lang="ja-JP" altLang="en-US" sz="2000"/>
              <a:t>を出力する指定</a:t>
            </a:r>
            <a:br>
              <a:rPr lang="en-US" altLang="ja-JP" sz="2000" dirty="0"/>
            </a:br>
            <a:r>
              <a:rPr lang="ja-JP" altLang="en-US" sz="2000"/>
              <a:t> </a:t>
            </a:r>
            <a:r>
              <a:rPr lang="en-US" altLang="ja-JP" sz="2000" dirty="0"/>
              <a:t>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-Q </a:t>
            </a:r>
            <a:r>
              <a:rPr lang="ja-JP" altLang="en-US" sz="2000"/>
              <a:t> ← </a:t>
            </a:r>
            <a:r>
              <a:rPr lang="ja-JP" altLang="en-US" sz="2000" u="sng"/>
              <a:t>分子の整数の候補</a:t>
            </a:r>
            <a:r>
              <a:rPr lang="ja-JP" altLang="en-US" sz="2000"/>
              <a:t>をコンマ区切りに。</a:t>
            </a:r>
            <a:r>
              <a:rPr lang="en-US" altLang="ja-JP" sz="1700" dirty="0"/>
              <a:t>(</a:t>
            </a:r>
            <a:r>
              <a:rPr lang="ja-JP" altLang="en-US" sz="1700"/>
              <a:t>簡便な出力となる。</a:t>
            </a:r>
            <a:r>
              <a:rPr lang="en-US" altLang="ja-JP" sz="1700" dirty="0"/>
              <a:t>)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-%</a:t>
            </a:r>
            <a:r>
              <a:rPr lang="en-US" altLang="ja-JP" sz="2000" dirty="0"/>
              <a:t>  </a:t>
            </a:r>
            <a:r>
              <a:rPr lang="ja-JP" altLang="en-US" sz="2000"/>
              <a:t>← 指定する割合の近似値が、百分率</a:t>
            </a:r>
            <a:r>
              <a:rPr lang="en-US" altLang="ja-JP" sz="2000" dirty="0"/>
              <a:t>(%</a:t>
            </a:r>
            <a:r>
              <a:rPr lang="ja-JP" altLang="en-US" sz="2000"/>
              <a:t>の数値</a:t>
            </a:r>
            <a:r>
              <a:rPr lang="en-US" altLang="ja-JP" sz="2000" dirty="0"/>
              <a:t>)</a:t>
            </a:r>
            <a:r>
              <a:rPr lang="ja-JP" altLang="en-US" sz="2000"/>
              <a:t>であることの指定</a:t>
            </a:r>
            <a:br>
              <a:rPr lang="en-US" altLang="ja-JP" sz="2000" dirty="0"/>
            </a:br>
            <a:r>
              <a:rPr lang="ja-JP" altLang="en-US" sz="2000"/>
              <a:t>  </a:t>
            </a:r>
            <a:r>
              <a:rPr lang="en-US" altLang="ja-JP" sz="2000" b="1" dirty="0"/>
              <a:t>arg_1 arg_2 .. </a:t>
            </a:r>
            <a:r>
              <a:rPr lang="en-US" altLang="ja-JP" sz="2000" b="1" dirty="0" err="1"/>
              <a:t>arg_n</a:t>
            </a:r>
            <a:r>
              <a:rPr lang="en-US" altLang="ja-JP" sz="2000" dirty="0"/>
              <a:t> </a:t>
            </a:r>
            <a:r>
              <a:rPr lang="ja-JP" altLang="en-US" sz="2000"/>
              <a:t>← 割合の近似値 </a:t>
            </a:r>
            <a:r>
              <a:rPr lang="en-US" altLang="ja-JP" sz="1700" dirty="0"/>
              <a:t>(</a:t>
            </a:r>
            <a:r>
              <a:rPr lang="ja-JP" altLang="en-US" sz="1700"/>
              <a:t>必須の入力値</a:t>
            </a:r>
            <a:r>
              <a:rPr lang="en-US" altLang="ja-JP" sz="1700" dirty="0"/>
              <a:t>)</a:t>
            </a:r>
            <a:endParaRPr lang="en-US" altLang="ja-JP" sz="2000" dirty="0"/>
          </a:p>
          <a:p>
            <a:pPr>
              <a:lnSpc>
                <a:spcPct val="134000"/>
              </a:lnSpc>
            </a:pPr>
            <a:r>
              <a:rPr lang="ja-JP" altLang="en-US" sz="2400" b="1"/>
              <a:t>その他のオプション</a:t>
            </a:r>
            <a:r>
              <a:rPr lang="en-US" altLang="ja-JP" sz="2400" b="1" dirty="0"/>
              <a:t> : </a:t>
            </a:r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-f</a:t>
            </a:r>
            <a:r>
              <a:rPr lang="en-US" altLang="ja-JP" sz="2000" dirty="0"/>
              <a:t> </a:t>
            </a:r>
            <a:r>
              <a:rPr lang="ja-JP" altLang="en-US" sz="2000"/>
              <a:t>は</a:t>
            </a:r>
            <a:r>
              <a:rPr lang="ja-JP" altLang="en-US" sz="2000" b="1"/>
              <a:t>切り捨て</a:t>
            </a:r>
            <a:r>
              <a:rPr lang="ja-JP" altLang="en-US" sz="2000"/>
              <a:t>、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en-US" altLang="ja-JP" sz="2000" dirty="0"/>
              <a:t> </a:t>
            </a:r>
            <a:r>
              <a:rPr lang="ja-JP" altLang="en-US" sz="2000"/>
              <a:t>は</a:t>
            </a:r>
            <a:r>
              <a:rPr lang="ja-JP" altLang="en-US" sz="2000" b="1"/>
              <a:t>切り上げ</a:t>
            </a:r>
            <a:r>
              <a:rPr lang="ja-JP" altLang="en-US" sz="2000"/>
              <a:t>による近似であることを指定</a:t>
            </a:r>
            <a:endParaRPr lang="en-US" altLang="ja-JP" sz="2000" dirty="0"/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–f</a:t>
            </a:r>
            <a:r>
              <a:rPr lang="ja-JP" altLang="en-US" sz="2000"/>
              <a:t> か 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ja-JP" altLang="en-US" sz="2000"/>
              <a:t> の指定が無い場合は、 </a:t>
            </a:r>
            <a:r>
              <a:rPr lang="ja-JP" altLang="en-US" sz="2000" b="1"/>
              <a:t>四捨五入</a:t>
            </a:r>
            <a:r>
              <a:rPr lang="ja-JP" altLang="en-US" sz="2000"/>
              <a:t>による近似を指定</a:t>
            </a:r>
            <a:endParaRPr lang="en-US" altLang="ja-JP" sz="2000" dirty="0"/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-52</a:t>
            </a:r>
            <a:r>
              <a:rPr lang="ja-JP" altLang="en-US" sz="2000"/>
              <a:t> により、</a:t>
            </a:r>
            <a:r>
              <a:rPr lang="ja-JP" altLang="en-US" sz="2000" u="sng"/>
              <a:t>四捨五入した値の最下位の桁を四捨五入した</a:t>
            </a:r>
            <a:r>
              <a:rPr lang="ja-JP" altLang="en-US" sz="2000"/>
              <a:t>ことを指定</a:t>
            </a:r>
            <a:endParaRPr lang="en-US" altLang="ja-JP" sz="2000" dirty="0"/>
          </a:p>
          <a:p>
            <a:pPr lvl="1">
              <a:lnSpc>
                <a:spcPct val="134000"/>
              </a:lnSpc>
            </a:pP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-5e</a:t>
            </a:r>
            <a:r>
              <a:rPr lang="en-US" altLang="ja-JP" sz="2000" dirty="0"/>
              <a:t> </a:t>
            </a:r>
            <a:r>
              <a:rPr lang="ja-JP" altLang="en-US" sz="2000"/>
              <a:t>は</a:t>
            </a:r>
            <a:r>
              <a:rPr lang="ja-JP" altLang="en-US" sz="2000" b="1"/>
              <a:t>偶数丸め</a:t>
            </a:r>
            <a:r>
              <a:rPr lang="ja-JP" altLang="en-US" sz="2000"/>
              <a:t>、</a:t>
            </a:r>
            <a:r>
              <a:rPr lang="en-US" altLang="ja-JP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-5o</a:t>
            </a:r>
            <a:r>
              <a:rPr lang="ja-JP" altLang="en-US" sz="2000"/>
              <a:t>は</a:t>
            </a:r>
            <a:r>
              <a:rPr lang="ja-JP" altLang="en-US" sz="2000" b="1"/>
              <a:t>奇数丸め</a:t>
            </a:r>
            <a:r>
              <a:rPr lang="ja-JP" altLang="en-US" sz="2000"/>
              <a:t>であることを指定</a:t>
            </a:r>
            <a:endParaRPr lang="en-US" altLang="ja-JP" sz="2000" dirty="0"/>
          </a:p>
          <a:p>
            <a:pPr marL="0" indent="0">
              <a:lnSpc>
                <a:spcPct val="134000"/>
              </a:lnSpc>
              <a:buNone/>
            </a:pPr>
            <a:r>
              <a:rPr lang="ja-JP" altLang="en-US" sz="1900"/>
              <a:t>  </a:t>
            </a:r>
            <a:r>
              <a:rPr lang="en-US" altLang="ja-JP" sz="1900" dirty="0"/>
              <a:t>※</a:t>
            </a:r>
            <a:r>
              <a:rPr lang="ja-JP" altLang="en-US" sz="1900"/>
              <a:t> 出力に関わるオプションは英語大文字を採用した。</a:t>
            </a:r>
            <a:endParaRPr lang="en-US" altLang="ja-JP" sz="1900" dirty="0"/>
          </a:p>
          <a:p>
            <a:pPr marL="0" indent="0">
              <a:lnSpc>
                <a:spcPct val="134000"/>
              </a:lnSpc>
              <a:buNone/>
            </a:pPr>
            <a:endParaRPr lang="en-US" altLang="ja-JP" sz="2000" dirty="0"/>
          </a:p>
          <a:p>
            <a:pPr marL="0" indent="0">
              <a:lnSpc>
                <a:spcPct val="134000"/>
              </a:lnSpc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282969-6BE1-81B2-FC79-DBF8AB34B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8D7888-E71F-0F1B-5916-E61B490B8173}"/>
              </a:ext>
            </a:extLst>
          </p:cNvPr>
          <p:cNvSpPr txBox="1"/>
          <p:nvPr/>
        </p:nvSpPr>
        <p:spPr>
          <a:xfrm>
            <a:off x="628650" y="269507"/>
            <a:ext cx="7316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コマンドを何度か使わない無いと、このページはあまり役に立たないであろう。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232886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9E7A4B-4AE6-8B8A-D0F3-B0211E0A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の出力形式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0E99C3-48B0-0B88-F655-300DE8F9F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64" y="1825625"/>
            <a:ext cx="815259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u="sng"/>
              <a:t>出力各行は、多数の列でタブ区切りで構成される</a:t>
            </a:r>
            <a:r>
              <a:rPr kumimoji="1" lang="ja-JP" altLang="en-US"/>
              <a:t>。</a:t>
            </a:r>
            <a:endParaRPr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/>
              <a:t>列目 </a:t>
            </a:r>
            <a:r>
              <a:rPr kumimoji="1" lang="en-US" altLang="ja-JP" dirty="0"/>
              <a:t>: </a:t>
            </a:r>
            <a:r>
              <a:rPr kumimoji="1" lang="ja-JP" altLang="en-US" b="1"/>
              <a:t>候補となる分母</a:t>
            </a:r>
            <a:r>
              <a:rPr kumimoji="1" lang="ja-JP" altLang="en-US"/>
              <a:t>の値</a:t>
            </a:r>
            <a:r>
              <a:rPr kumimoji="1" lang="en-US" altLang="ja-JP" dirty="0"/>
              <a:t> D</a:t>
            </a:r>
            <a:r>
              <a:rPr kumimoji="1" lang="ja-JP" altLang="en-US"/>
              <a:t> ∈ </a:t>
            </a:r>
            <a:r>
              <a:rPr kumimoji="1" lang="en-US" altLang="ja-JP" dirty="0" err="1"/>
              <a:t>ℕ</a:t>
            </a:r>
            <a:endParaRPr kumimoji="1" lang="en-US" altLang="ja-JP" dirty="0"/>
          </a:p>
          <a:p>
            <a:r>
              <a:rPr lang="en-US" altLang="ja-JP" dirty="0"/>
              <a:t>2</a:t>
            </a:r>
            <a:r>
              <a:rPr lang="ja-JP" altLang="en-US"/>
              <a:t>列目 </a:t>
            </a:r>
            <a:r>
              <a:rPr lang="en-US" altLang="ja-JP" dirty="0"/>
              <a:t>: </a:t>
            </a:r>
            <a:r>
              <a:rPr lang="ja-JP" altLang="en-US"/>
              <a:t>与えた近似値の内、次を満たす個数</a:t>
            </a:r>
            <a:r>
              <a:rPr lang="en-US" altLang="ja-JP" dirty="0"/>
              <a:t>:</a:t>
            </a:r>
            <a:br>
              <a:rPr lang="en-US" altLang="ja-JP" dirty="0"/>
            </a:br>
            <a:r>
              <a:rPr lang="ja-JP" altLang="en-US"/>
              <a:t> 「</a:t>
            </a:r>
            <a:r>
              <a:rPr lang="en-US" altLang="ja-JP" dirty="0"/>
              <a:t>D</a:t>
            </a:r>
            <a:r>
              <a:rPr lang="ja-JP" altLang="en-US"/>
              <a:t>を分母として、分子を整数にすることが可能」</a:t>
            </a:r>
            <a:br>
              <a:rPr lang="en-US" altLang="ja-JP" dirty="0"/>
            </a:br>
            <a:r>
              <a:rPr kumimoji="1" lang="en-US" altLang="ja-JP" dirty="0"/>
              <a:t>3</a:t>
            </a:r>
            <a:r>
              <a:rPr kumimoji="1" lang="ja-JP" altLang="en-US"/>
              <a:t>列目以降</a:t>
            </a:r>
            <a:r>
              <a:rPr kumimoji="1" lang="en-US" altLang="ja-JP" dirty="0"/>
              <a:t> </a:t>
            </a:r>
            <a:r>
              <a:rPr kumimoji="1" lang="en-US" altLang="ja-JP" sz="1900" dirty="0"/>
              <a:t>(</a:t>
            </a:r>
            <a:r>
              <a:rPr kumimoji="1" lang="ja-JP" altLang="en-US" sz="1900"/>
              <a:t>オプションにより異なる出力を選択できる</a:t>
            </a:r>
            <a:r>
              <a:rPr kumimoji="1" lang="en-US" altLang="ja-JP" sz="1900" dirty="0"/>
              <a:t>)</a:t>
            </a:r>
            <a:r>
              <a:rPr kumimoji="1" lang="en-US" altLang="ja-JP" dirty="0"/>
              <a:t>: </a:t>
            </a:r>
          </a:p>
          <a:p>
            <a:pPr lvl="1"/>
            <a:r>
              <a:rPr kumimoji="1" lang="ja-JP" altLang="en-US"/>
              <a:t>分数の候補を表す、</a:t>
            </a:r>
            <a:r>
              <a:rPr kumimoji="1" lang="ja-JP" altLang="en-US" b="1"/>
              <a:t>割り算の式</a:t>
            </a:r>
            <a:r>
              <a:rPr kumimoji="1" lang="ja-JP" altLang="en-US"/>
              <a:t>。</a:t>
            </a:r>
            <a:r>
              <a:rPr kumimoji="1" lang="en-US" altLang="ja-JP" dirty="0"/>
              <a:t>(</a:t>
            </a:r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-D</a:t>
            </a:r>
            <a:r>
              <a:rPr kumimoji="1" lang="en-US" altLang="ja-JP" dirty="0"/>
              <a:t> num)</a:t>
            </a:r>
          </a:p>
          <a:p>
            <a:pPr lvl="1"/>
            <a:r>
              <a:rPr lang="ja-JP" altLang="en-US"/>
              <a:t>分子候補値の、</a:t>
            </a:r>
            <a:r>
              <a:rPr lang="ja-JP" altLang="en-US" b="1"/>
              <a:t>整数に限らない実数の区間</a:t>
            </a:r>
            <a:r>
              <a:rPr lang="ja-JP" altLang="en-US"/>
              <a:t>の表示。</a:t>
            </a:r>
            <a:r>
              <a:rPr lang="en-US" altLang="ja-JP" dirty="0"/>
              <a:t>(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-I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/>
              <a:t>分子になりうる整数全てをコンマ区切りで。</a:t>
            </a:r>
            <a:r>
              <a:rPr lang="en-US" altLang="ja-JP" dirty="0"/>
              <a:t>(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-Q</a:t>
            </a:r>
            <a:r>
              <a:rPr lang="en-US" altLang="ja-JP" dirty="0"/>
              <a:t>)</a:t>
            </a:r>
            <a:br>
              <a:rPr lang="en-US" altLang="ja-JP" dirty="0"/>
            </a:br>
            <a:endParaRPr lang="en-US" altLang="ja-JP" dirty="0"/>
          </a:p>
          <a:p>
            <a:pPr marL="0" indent="0">
              <a:buNone/>
            </a:pPr>
            <a:r>
              <a:rPr kumimoji="1" lang="ja-JP" altLang="en-US" u="sng"/>
              <a:t>出力は、</a:t>
            </a:r>
            <a:r>
              <a:rPr kumimoji="1" lang="en-US" altLang="ja-JP" u="sng" dirty="0"/>
              <a:t>ANSI</a:t>
            </a:r>
            <a:r>
              <a:rPr kumimoji="1" lang="ja-JP" altLang="en-US" u="sng"/>
              <a:t>カラー付きのテキスト形式である</a:t>
            </a:r>
            <a:r>
              <a:rPr kumimoji="1" lang="ja-JP" altLang="en-US"/>
              <a:t>。</a:t>
            </a:r>
            <a:endParaRPr kumimoji="1" lang="en-US" altLang="ja-JP" dirty="0"/>
          </a:p>
          <a:p>
            <a:r>
              <a:rPr lang="ja-JP" altLang="en-US" sz="2200"/>
              <a:t>別コマンドを使い </a:t>
            </a:r>
            <a:r>
              <a:rPr lang="en-US" altLang="ja-JP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colorplus</a:t>
            </a:r>
            <a:r>
              <a:rPr lang="en-US" altLang="ja-JP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-0</a:t>
            </a:r>
            <a:r>
              <a:rPr lang="en-US" altLang="ja-JP" sz="2200" dirty="0"/>
              <a:t> </a:t>
            </a:r>
            <a:r>
              <a:rPr lang="ja-JP" altLang="en-US" sz="2200"/>
              <a:t>で、色無し平文テキストへ変換。</a:t>
            </a:r>
            <a:endParaRPr kumimoji="1" lang="en-US" altLang="ja-JP" sz="2200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BE4FF9-9839-639A-C165-22115EFF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184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FA2DD4-B9E1-469E-A114-2D6BEFBC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denomfind</a:t>
            </a:r>
            <a:r>
              <a:rPr kumimoji="1" lang="ja-JP" altLang="en-US" sz="4000"/>
              <a:t>  </a:t>
            </a:r>
            <a:r>
              <a:rPr lang="ja-JP" altLang="en-US" sz="4000"/>
              <a:t>と</a:t>
            </a:r>
            <a:r>
              <a:rPr lang="ja-JP" altLang="en-US" sz="4000" u="sng"/>
              <a:t>共に</a:t>
            </a:r>
            <a:r>
              <a:rPr lang="ja-JP" altLang="en-US" sz="4000"/>
              <a:t>使うプログラム</a:t>
            </a:r>
            <a:endParaRPr kumimoji="1" lang="ja-JP" altLang="en-US" sz="4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465E44-6CF3-6D1A-A275-AC2473B7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ある分母の値が候補なら、</a:t>
            </a:r>
            <a:br>
              <a:rPr kumimoji="1" lang="en-US" altLang="ja-JP" dirty="0"/>
            </a:br>
            <a:r>
              <a:rPr kumimoji="1" lang="ja-JP" altLang="en-US"/>
              <a:t>その値の倍数も全て候補になるので、</a:t>
            </a:r>
            <a:br>
              <a:rPr kumimoji="1" lang="en-US" altLang="ja-JP" dirty="0"/>
            </a:br>
            <a:r>
              <a:rPr kumimoji="1" lang="ja-JP" altLang="en-US"/>
              <a:t>それらの出力を最初だけに抑制する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lang="ja-JP" altLang="en-US"/>
              <a:t>コマンド </a:t>
            </a:r>
            <a:r>
              <a:rPr kumimoji="1" lang="en-US" altLang="ja-JP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primefind</a:t>
            </a:r>
            <a:r>
              <a:rPr kumimoji="1" lang="ja-JP" altLang="en-US"/>
              <a:t> も作成した。</a:t>
            </a:r>
            <a:endParaRPr kumimoji="1" lang="en-US" altLang="ja-JP" dirty="0"/>
          </a:p>
          <a:p>
            <a:r>
              <a:rPr kumimoji="1" lang="en-US" altLang="ja-JP" dirty="0"/>
              <a:t>App::</a:t>
            </a:r>
            <a:r>
              <a:rPr kumimoji="1" lang="en-US" altLang="ja-JP" dirty="0" err="1"/>
              <a:t>expandtab</a:t>
            </a:r>
            <a:r>
              <a:rPr kumimoji="1" lang="en-US" altLang="ja-JP" dirty="0"/>
              <a:t> </a:t>
            </a:r>
            <a:r>
              <a:rPr kumimoji="1" lang="ja-JP" altLang="en-US"/>
              <a:t>に含まれる</a:t>
            </a:r>
            <a:r>
              <a:rPr kumimoji="1" lang="en-US" altLang="ja-JP" dirty="0"/>
              <a:t> </a:t>
            </a:r>
            <a:r>
              <a:rPr kumimoji="1" lang="en-US" altLang="ja-JP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expandtab</a:t>
            </a:r>
            <a:r>
              <a:rPr kumimoji="1" lang="ja-JP" altLang="en-US"/>
              <a:t> も便利。</a:t>
            </a:r>
            <a:br>
              <a:rPr kumimoji="1" lang="en-US" altLang="ja-JP" dirty="0"/>
            </a:br>
            <a:r>
              <a:rPr kumimoji="1" lang="ja-JP" altLang="en-US"/>
              <a:t>タブ文字区切り入力をタブで立て揃え出力する。</a:t>
            </a:r>
            <a:endParaRPr kumimoji="1" lang="en-US" altLang="ja-JP" dirty="0"/>
          </a:p>
          <a:p>
            <a:r>
              <a:rPr lang="ja-JP" altLang="en-US"/>
              <a:t>出力の色を消す</a:t>
            </a:r>
            <a:r>
              <a:rPr lang="en-US" altLang="ja-JP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colorplus</a:t>
            </a:r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 -0</a:t>
            </a:r>
            <a:r>
              <a:rPr lang="en-US" altLang="ja-JP" dirty="0"/>
              <a:t>(App::</a:t>
            </a:r>
            <a:r>
              <a:rPr lang="en-US" altLang="ja-JP" dirty="0" err="1"/>
              <a:t>colorplus</a:t>
            </a:r>
            <a:r>
              <a:rPr lang="en-US" altLang="ja-JP" dirty="0"/>
              <a:t>)</a:t>
            </a:r>
          </a:p>
          <a:p>
            <a:r>
              <a:rPr kumimoji="1" lang="ja-JP" altLang="en-US"/>
              <a:t>テキストビューアの </a:t>
            </a:r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  <a:r>
              <a:rPr lang="en-US" altLang="ja-JP" dirty="0"/>
              <a:t> </a:t>
            </a:r>
            <a:r>
              <a:rPr lang="ja-JP" altLang="en-US"/>
              <a:t>を</a:t>
            </a:r>
            <a:br>
              <a:rPr lang="en-US" altLang="ja-JP" dirty="0"/>
            </a:br>
            <a:r>
              <a:rPr lang="ja-JP" altLang="en-US" u="sng"/>
              <a:t>使いこなしている</a:t>
            </a:r>
            <a:r>
              <a:rPr lang="ja-JP" altLang="en-US"/>
              <a:t>ことは重要である。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AD5EB7-930B-2894-891C-0FCE0C93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09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8C206-1982-4EEB-6CC8-EBEFA9BF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コマンド</a:t>
            </a:r>
            <a:r>
              <a:rPr kumimoji="1" lang="en-US" altLang="ja-JP" sz="3600" dirty="0" err="1"/>
              <a:t>denomfind</a:t>
            </a:r>
            <a:r>
              <a:rPr kumimoji="1" lang="ja-JP" altLang="en-US" sz="3600"/>
              <a:t>の</a:t>
            </a:r>
            <a:r>
              <a:rPr kumimoji="1" lang="ja-JP" altLang="en-US" sz="3600" u="sng"/>
              <a:t>完成度</a:t>
            </a:r>
            <a:r>
              <a:rPr kumimoji="1" lang="ja-JP" altLang="en-US" sz="3600"/>
              <a:t>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745805-E2A4-F3B1-71CD-FEA7C76EE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ja-JP" dirty="0"/>
              <a:t>4</a:t>
            </a:r>
            <a:r>
              <a:rPr kumimoji="1" lang="ja-JP" altLang="en-US"/>
              <a:t>年前</a:t>
            </a:r>
            <a:r>
              <a:rPr lang="ja-JP" altLang="en-US"/>
              <a:t>作成の</a:t>
            </a:r>
            <a:r>
              <a:rPr kumimoji="1" lang="ja-JP" altLang="en-US"/>
              <a:t>プログラムについて、重大なバグを最近発見</a:t>
            </a:r>
            <a:r>
              <a:rPr kumimoji="1" lang="en-US" altLang="ja-JP" sz="1900" dirty="0"/>
              <a:t>(1.0%</a:t>
            </a:r>
            <a:r>
              <a:rPr kumimoji="1" lang="ja-JP" altLang="en-US" sz="1900"/>
              <a:t>を与えても</a:t>
            </a:r>
            <a:r>
              <a:rPr kumimoji="1" lang="en-US" altLang="ja-JP" sz="1900" dirty="0"/>
              <a:t>1%</a:t>
            </a:r>
            <a:r>
              <a:rPr kumimoji="1" lang="ja-JP" altLang="en-US" sz="1900"/>
              <a:t>とみなして近似幅が拡大</a:t>
            </a:r>
            <a:r>
              <a:rPr kumimoji="1" lang="en-US" altLang="ja-JP" sz="1900" dirty="0"/>
              <a:t>)</a:t>
            </a:r>
            <a:r>
              <a:rPr kumimoji="1" lang="ja-JP" altLang="en-US"/>
              <a:t>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en-US" altLang="ja-JP" dirty="0"/>
              <a:t>200</a:t>
            </a:r>
            <a:r>
              <a:rPr lang="ja-JP" altLang="en-US"/>
              <a:t>行弱の</a:t>
            </a:r>
            <a:r>
              <a:rPr lang="en-US" altLang="ja-JP" dirty="0"/>
              <a:t>Perl</a:t>
            </a:r>
            <a:r>
              <a:rPr lang="ja-JP" altLang="en-US"/>
              <a:t>プログラムをほぼ全部リファクタをして点検。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さらに新たな機能をオプションの形で追加。出力表の形式も何度も形を変えて、見やすくした。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手を新たに加えた部分は、再度ほぼ全部リファクタして点検する必要はありそう。新しい機能を加えると、それ以外の関係する古い機能に対して、バグを見つけることがある。</a:t>
            </a:r>
            <a:endParaRPr lang="en-US" altLang="ja-JP" dirty="0"/>
          </a:p>
          <a:p>
            <a:pPr>
              <a:lnSpc>
                <a:spcPct val="120000"/>
              </a:lnSpc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65455F-17DD-84FD-71E2-83F7DE83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26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8C206-1982-4EEB-6CC8-EBEFA9BF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コマンド</a:t>
            </a:r>
            <a:r>
              <a:rPr kumimoji="1" lang="en-US" altLang="ja-JP" sz="3600" dirty="0" err="1"/>
              <a:t>denomfind</a:t>
            </a:r>
            <a:r>
              <a:rPr kumimoji="1" lang="ja-JP" altLang="en-US" sz="3600"/>
              <a:t>の今後の計画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745805-E2A4-F3B1-71CD-FEA7C76EE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/>
              <a:t>他の</a:t>
            </a:r>
            <a:r>
              <a:rPr lang="ja-JP" altLang="en-US"/>
              <a:t>言語に移植したい。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数理的な思いつきを検証容易としたい。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必要な機能の網羅と洗練を済ませることが前提。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ゆくゆくは、普及させたい。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できるだけ多くの人に使ってもらいたい。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ジャーナリストの人も容易に使えるようにしたい。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日本語の部分を英語化したい。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そのために、機能の設計は高度に洗練したい。</a:t>
            </a:r>
            <a:endParaRPr lang="en-US" altLang="ja-JP" dirty="0"/>
          </a:p>
          <a:p>
            <a:pPr>
              <a:lnSpc>
                <a:spcPct val="120000"/>
              </a:lnSpc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65455F-17DD-84FD-71E2-83F7DE83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50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3. </a:t>
            </a:r>
            <a:r>
              <a:rPr lang="ja-JP" altLang="en-US" sz="7200" b="1"/>
              <a:t>コマンドの実行例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実際の実行画面で、どのような操作画面になるか、</a:t>
            </a:r>
            <a:br>
              <a:rPr lang="en-US" altLang="ja-JP" dirty="0"/>
            </a:br>
            <a:r>
              <a:rPr lang="ja-JP" altLang="en-US"/>
              <a:t>実感に近いイメージを、一旦、提供する。</a:t>
            </a:r>
            <a:endParaRPr lang="en-US" altLang="ja-JP" dirty="0"/>
          </a:p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504D31B-4711-9F3D-E63E-A7F907FF8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37564" y="578069"/>
            <a:ext cx="4068871" cy="2691389"/>
          </a:xfrm>
          <a:prstGeom prst="rect">
            <a:avLst/>
          </a:prstGeom>
          <a:effectLst>
            <a:softEdge rad="162530"/>
          </a:effectLst>
        </p:spPr>
      </p:pic>
    </p:spTree>
    <p:extLst>
      <p:ext uri="{BB962C8B-B14F-4D97-AF65-F5344CB8AC3E}">
        <p14:creationId xmlns:p14="http://schemas.microsoft.com/office/powerpoint/2010/main" val="2324013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b="1"/>
              <a:t>異なる</a:t>
            </a: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>
                <a:solidFill>
                  <a:srgbClr val="C00000"/>
                </a:solidFill>
              </a:rPr>
              <a:t>2.0% 50.7% 13.5% 21.6% 6.8% </a:t>
            </a:r>
            <a:r>
              <a:rPr lang="ja-JP" altLang="en-US" sz="2000" b="1"/>
              <a:t>」が該当した時に、</a:t>
            </a:r>
            <a:br>
              <a:rPr lang="en-US" altLang="ja-JP" sz="2000" b="1" dirty="0"/>
            </a:br>
            <a:r>
              <a:rPr lang="ja-JP" altLang="en-US" sz="2000" b="1"/>
              <a:t>サンプルサイズを</a:t>
            </a:r>
            <a:r>
              <a:rPr lang="en-US" altLang="ja-JP" sz="2000" b="1" dirty="0">
                <a:solidFill>
                  <a:srgbClr val="C00000"/>
                </a:solidFill>
              </a:rPr>
              <a:t>148</a:t>
            </a:r>
            <a:r>
              <a:rPr lang="ja-JP" altLang="en-US" sz="2000" b="1">
                <a:solidFill>
                  <a:srgbClr val="C00000"/>
                </a:solidFill>
              </a:rPr>
              <a:t>人</a:t>
            </a:r>
            <a:r>
              <a:rPr lang="ja-JP" altLang="en-US" sz="2000" b="1"/>
              <a:t>が正しいかどうか確かめたい。</a:t>
            </a:r>
            <a:endParaRPr lang="en-US" altLang="ja-JP" sz="2000" b="1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7D5D21A-BAC8-4BAE-F31D-D1AC64E7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5DFD3B-0802-0687-E5F3-2DB2C73644FD}"/>
              </a:ext>
            </a:extLst>
          </p:cNvPr>
          <p:cNvSpPr txBox="1"/>
          <p:nvPr/>
        </p:nvSpPr>
        <p:spPr>
          <a:xfrm>
            <a:off x="685800" y="6492874"/>
            <a:ext cx="701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分母の値を</a:t>
            </a:r>
            <a:r>
              <a:rPr kumimoji="1" lang="en-US" altLang="ja-JP" dirty="0"/>
              <a:t>141</a:t>
            </a:r>
            <a:r>
              <a:rPr kumimoji="1" lang="ja-JP" altLang="en-US"/>
              <a:t>から初めて、</a:t>
            </a:r>
            <a:r>
              <a:rPr kumimoji="1" lang="en-US" altLang="ja-JP" dirty="0"/>
              <a:t>20</a:t>
            </a:r>
            <a:r>
              <a:rPr kumimoji="1" lang="ja-JP" altLang="en-US"/>
              <a:t>個の場合について結果を表示した。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BD1EDA7-F52C-EA6C-60BF-77D7BF0A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31" y="1602475"/>
            <a:ext cx="7202978" cy="47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89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b="1" dirty="0"/>
              <a:t>5</a:t>
            </a:r>
            <a:r>
              <a:rPr lang="ja-JP" altLang="en-US" sz="2000" b="1"/>
              <a:t>個の条件に「</a:t>
            </a:r>
            <a:r>
              <a:rPr lang="en-US" altLang="ja-JP" sz="2000" b="1" dirty="0"/>
              <a:t>2.0% 50.7% 13.5% 21.6% 6.8% </a:t>
            </a:r>
            <a:r>
              <a:rPr lang="ja-JP" altLang="en-US" sz="2000" b="1"/>
              <a:t>」が該当した場合に、</a:t>
            </a:r>
            <a:br>
              <a:rPr lang="en-US" altLang="ja-JP" sz="2000" b="1" dirty="0"/>
            </a:br>
            <a:r>
              <a:rPr lang="ja-JP" altLang="en-US" sz="2000" b="1"/>
              <a:t>サンプルサイズを推定</a:t>
            </a:r>
            <a:r>
              <a:rPr lang="en-US" altLang="ja-JP" sz="2000" dirty="0"/>
              <a:t>(5</a:t>
            </a:r>
            <a:r>
              <a:rPr lang="ja-JP" altLang="en-US" sz="2000"/>
              <a:t>個中</a:t>
            </a:r>
            <a:r>
              <a:rPr lang="en-US" altLang="ja-JP" sz="2000" dirty="0"/>
              <a:t>2</a:t>
            </a:r>
            <a:r>
              <a:rPr lang="ja-JP" altLang="en-US" sz="2000"/>
              <a:t>個以内の記載ミスの場合も考えた</a:t>
            </a:r>
            <a:r>
              <a:rPr lang="en-US" altLang="ja-JP" sz="2000" dirty="0"/>
              <a:t>)</a:t>
            </a:r>
            <a:r>
              <a:rPr lang="ja-JP" altLang="en-US" sz="2000" b="1"/>
              <a:t>。</a:t>
            </a:r>
            <a:endParaRPr lang="en-US" altLang="ja-JP" sz="2000" b="1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F96F73-88F8-0AA3-6BF3-F63539E78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22284D-EECE-B28F-9A25-1483570CC431}"/>
              </a:ext>
            </a:extLst>
          </p:cNvPr>
          <p:cNvSpPr txBox="1"/>
          <p:nvPr/>
        </p:nvSpPr>
        <p:spPr>
          <a:xfrm>
            <a:off x="120872" y="6451615"/>
            <a:ext cx="818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/>
              <a:t>各分母に対して、整数同士の割り算になる場合が</a:t>
            </a:r>
            <a:r>
              <a:rPr kumimoji="1" lang="en-US" altLang="ja-JP" dirty="0"/>
              <a:t>3〜5</a:t>
            </a:r>
            <a:r>
              <a:rPr kumimoji="1" lang="ja-JP" altLang="en-US"/>
              <a:t>個の場合に、限定した。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B68ED68-34E8-4DCE-88DE-22D0939D3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" y="1624098"/>
            <a:ext cx="7319356" cy="47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3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BEA87-EFB6-E95F-D783-2CDEE0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519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2A8FE-489B-2B07-173C-CBD99C5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7722"/>
            <a:ext cx="7886700" cy="8776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altLang="ja-JP" sz="2000" dirty="0"/>
            </a:br>
            <a:r>
              <a:rPr lang="ja-JP" altLang="en-US" sz="2000"/>
              <a:t>表示内容は、割り算式ではなくて、分子の値の範囲を表示。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/>
              <a:t>緑色の場合は、その区間に整数が</a:t>
            </a:r>
            <a:r>
              <a:rPr lang="en-US" altLang="ja-JP" sz="2000" dirty="0"/>
              <a:t>1</a:t>
            </a:r>
            <a:r>
              <a:rPr lang="ja-JP" altLang="en-US" sz="2000"/>
              <a:t>個以上含まれることを示す。</a:t>
            </a:r>
            <a:endParaRPr lang="en-US" altLang="ja-JP" sz="20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AC51DB-C95B-3DFD-4537-DBFBB004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6CC2A98-BEA4-2437-FBF5-8A0CAA08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9" y="1926116"/>
            <a:ext cx="8474131" cy="44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32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1A11DA-F89A-B7F9-F0A2-A116B4C3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1. </a:t>
            </a:r>
            <a:r>
              <a:rPr lang="ja-JP" altLang="en-US" sz="8000" b="1"/>
              <a:t>問題提起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BBDA72D-BC9D-BAF3-7811-36C64F53E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42014"/>
            <a:ext cx="7886700" cy="1500187"/>
          </a:xfrm>
        </p:spPr>
        <p:txBody>
          <a:bodyPr>
            <a:normAutofit/>
          </a:bodyPr>
          <a:lstStyle/>
          <a:p>
            <a:r>
              <a:rPr lang="ja-JP" altLang="en-US"/>
              <a:t>割合を表す数の近似値が、いくつか与えられた場合に、</a:t>
            </a:r>
            <a:endParaRPr lang="en-US" altLang="ja-JP" dirty="0"/>
          </a:p>
          <a:p>
            <a:r>
              <a:rPr lang="ja-JP" altLang="en-US"/>
              <a:t>分母を推定したいことがある。</a:t>
            </a:r>
            <a:endParaRPr lang="en-US" altLang="ja-JP" dirty="0"/>
          </a:p>
          <a:p>
            <a:r>
              <a:rPr lang="ja-JP" altLang="en-US"/>
              <a:t>まず、その具体例のいくつかと問題意識を提起する。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ED43E9-9EE0-F903-2173-3F29C0B7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05BE1AB-D13C-400A-B6DC-597EBCEB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7233" y="526100"/>
            <a:ext cx="3940010" cy="2610007"/>
          </a:xfrm>
          <a:prstGeom prst="rect">
            <a:avLst/>
          </a:prstGeom>
          <a:effectLst>
            <a:softEdge rad="161875"/>
          </a:effectLst>
        </p:spPr>
      </p:pic>
    </p:spTree>
    <p:extLst>
      <p:ext uri="{BB962C8B-B14F-4D97-AF65-F5344CB8AC3E}">
        <p14:creationId xmlns:p14="http://schemas.microsoft.com/office/powerpoint/2010/main" val="2030638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461A06-446A-0EE1-2A1A-9630B48E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46293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コマンドの使用例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BFC556-52E8-3BD4-863C-0F469BC8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57C276E-44DC-93FE-9AEE-F76578C11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71722"/>
            <a:ext cx="7772400" cy="48702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0C7AC8-72D8-E52E-10F3-2E7A470CE433}"/>
              </a:ext>
            </a:extLst>
          </p:cNvPr>
          <p:cNvSpPr txBox="1"/>
          <p:nvPr/>
        </p:nvSpPr>
        <p:spPr>
          <a:xfrm>
            <a:off x="442762" y="1106905"/>
            <a:ext cx="8133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2.0% 13.5% 21.6%</a:t>
            </a:r>
            <a:r>
              <a:rPr kumimoji="1" lang="ja-JP" altLang="en-US"/>
              <a:t> の</a:t>
            </a:r>
            <a:r>
              <a:rPr kumimoji="1" lang="en-US" altLang="ja-JP" dirty="0"/>
              <a:t>3</a:t>
            </a:r>
            <a:r>
              <a:rPr kumimoji="1" lang="ja-JP" altLang="en-US"/>
              <a:t>個の近似値が与えられた場合に、分母が</a:t>
            </a:r>
            <a:r>
              <a:rPr kumimoji="1" lang="en-US" altLang="ja-JP" dirty="0"/>
              <a:t>150</a:t>
            </a:r>
            <a:r>
              <a:rPr kumimoji="1" lang="ja-JP" altLang="en-US"/>
              <a:t>以下で</a:t>
            </a:r>
            <a:br>
              <a:rPr kumimoji="1" lang="en-US" altLang="ja-JP" dirty="0"/>
            </a:br>
            <a:r>
              <a:rPr kumimoji="1" lang="ja-JP" altLang="en-US"/>
              <a:t>これらの割合を実現するものを探索した例。</a:t>
            </a:r>
          </a:p>
        </p:txBody>
      </p:sp>
    </p:spTree>
    <p:extLst>
      <p:ext uri="{BB962C8B-B14F-4D97-AF65-F5344CB8AC3E}">
        <p14:creationId xmlns:p14="http://schemas.microsoft.com/office/powerpoint/2010/main" val="1580132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F8D371-A233-9D20-18D0-2E0E811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8" y="1709739"/>
            <a:ext cx="8395421" cy="2852737"/>
          </a:xfrm>
        </p:spPr>
        <p:txBody>
          <a:bodyPr>
            <a:normAutofit/>
          </a:bodyPr>
          <a:lstStyle/>
          <a:p>
            <a:r>
              <a:rPr lang="en-US" altLang="ja-JP" sz="5400" b="1" dirty="0"/>
              <a:t>4. </a:t>
            </a:r>
            <a:r>
              <a:rPr lang="ja-JP" altLang="en-US" sz="5400" b="1"/>
              <a:t>冒頭</a:t>
            </a:r>
            <a:r>
              <a:rPr lang="en-US" altLang="ja-JP" sz="5400" b="1" dirty="0"/>
              <a:t>2</a:t>
            </a:r>
            <a:r>
              <a:rPr lang="ja-JP" altLang="en-US" sz="5400" b="1"/>
              <a:t>個の題材への適用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509A6AC-D36A-11AC-85F6-58F477E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AD81F4-7B71-2DBC-27CE-4B9BDF9A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9CE7D6-DC89-FBAF-FF6B-B65C44157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26071" y="376657"/>
            <a:ext cx="4491858" cy="2994572"/>
          </a:xfrm>
          <a:prstGeom prst="rect">
            <a:avLst/>
          </a:prstGeom>
          <a:effectLst>
            <a:softEdge rad="94366"/>
          </a:effectLst>
        </p:spPr>
      </p:pic>
    </p:spTree>
    <p:extLst>
      <p:ext uri="{BB962C8B-B14F-4D97-AF65-F5344CB8AC3E}">
        <p14:creationId xmlns:p14="http://schemas.microsoft.com/office/powerpoint/2010/main" val="1727037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50D44-8B8F-A7FF-ADB2-2B7B9D74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F83030E-40DA-C3DC-F577-EA5C93F5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48" y="219657"/>
            <a:ext cx="7003473" cy="2840019"/>
          </a:xfrm>
          <a:prstGeom prst="rect">
            <a:avLst/>
          </a:prstGeom>
        </p:spPr>
      </p:pic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B3888091-DDD7-4898-F332-3F2F133362B8}"/>
              </a:ext>
            </a:extLst>
          </p:cNvPr>
          <p:cNvSpPr/>
          <p:nvPr/>
        </p:nvSpPr>
        <p:spPr>
          <a:xfrm>
            <a:off x="5527964" y="62282"/>
            <a:ext cx="2726573" cy="482412"/>
          </a:xfrm>
          <a:prstGeom prst="wedgeRoundRectCallout">
            <a:avLst>
              <a:gd name="adj1" fmla="val -66714"/>
              <a:gd name="adj2" fmla="val 4827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rgbClr val="0432FF"/>
                </a:solidFill>
              </a:rPr>
              <a:t>2</a:t>
            </a:r>
            <a:r>
              <a:rPr kumimoji="1" lang="ja-JP" altLang="en-US" sz="1600" b="1">
                <a:solidFill>
                  <a:srgbClr val="0432FF"/>
                </a:solidFill>
              </a:rPr>
              <a:t>回目接種の</a:t>
            </a:r>
            <a:r>
              <a:rPr kumimoji="1" lang="en-US" altLang="ja-JP" sz="1600" b="1" dirty="0">
                <a:solidFill>
                  <a:srgbClr val="0432FF"/>
                </a:solidFill>
              </a:rPr>
              <a:t>250</a:t>
            </a:r>
            <a:r>
              <a:rPr kumimoji="1" lang="ja-JP" altLang="en-US" sz="1600" b="1">
                <a:solidFill>
                  <a:srgbClr val="0432FF"/>
                </a:solidFill>
              </a:rPr>
              <a:t>人</a:t>
            </a:r>
            <a:r>
              <a:rPr kumimoji="1" lang="ja-JP" altLang="en-US" sz="1600">
                <a:solidFill>
                  <a:srgbClr val="0432FF"/>
                </a:solidFill>
              </a:rPr>
              <a:t>という数については、正しそうだ。</a:t>
            </a:r>
            <a:endParaRPr kumimoji="1" lang="en-US" altLang="ja-JP" sz="1600" dirty="0">
              <a:solidFill>
                <a:srgbClr val="0432FF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1CB9B2-7CD2-828C-3502-934BFA008D1F}"/>
              </a:ext>
            </a:extLst>
          </p:cNvPr>
          <p:cNvCxnSpPr>
            <a:cxnSpLocks/>
          </p:cNvCxnSpPr>
          <p:nvPr/>
        </p:nvCxnSpPr>
        <p:spPr>
          <a:xfrm>
            <a:off x="1604356" y="3017527"/>
            <a:ext cx="30507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0702AD9B-85FC-4D8C-92F6-1C0EDB6FA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" y="4942362"/>
            <a:ext cx="7003473" cy="182067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DA72193-ECC0-28D1-0123-50988523A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1" y="3104420"/>
            <a:ext cx="5357553" cy="1753576"/>
          </a:xfrm>
          <a:prstGeom prst="rect">
            <a:avLst/>
          </a:prstGeom>
        </p:spPr>
      </p:pic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C3AE716D-C10F-4A54-A268-D28FDD93CFC3}"/>
              </a:ext>
            </a:extLst>
          </p:cNvPr>
          <p:cNvSpPr/>
          <p:nvPr/>
        </p:nvSpPr>
        <p:spPr>
          <a:xfrm>
            <a:off x="7414952" y="5072831"/>
            <a:ext cx="1654233" cy="1283520"/>
          </a:xfrm>
          <a:prstGeom prst="wedgeRoundRectCallout">
            <a:avLst>
              <a:gd name="adj1" fmla="val -59137"/>
              <a:gd name="adj2" fmla="val -1901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3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97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の表示の内、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4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8" name="角丸四角形吹き出し 17">
            <a:extLst>
              <a:ext uri="{FF2B5EF4-FFF2-40B4-BE49-F238E27FC236}">
                <a16:creationId xmlns:a16="http://schemas.microsoft.com/office/drawing/2014/main" id="{95294261-9F4F-A1C4-0C21-AF2648BA6C3A}"/>
              </a:ext>
            </a:extLst>
          </p:cNvPr>
          <p:cNvSpPr/>
          <p:nvPr/>
        </p:nvSpPr>
        <p:spPr>
          <a:xfrm>
            <a:off x="5769033" y="3856516"/>
            <a:ext cx="3300152" cy="1028222"/>
          </a:xfrm>
          <a:prstGeom prst="wedgeRoundRectCallout">
            <a:avLst>
              <a:gd name="adj1" fmla="val -55359"/>
              <a:gd name="adj2" fmla="val -1453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b="1" dirty="0">
                <a:solidFill>
                  <a:srgbClr val="0432FF"/>
                </a:solidFill>
              </a:rPr>
              <a:t>1</a:t>
            </a:r>
            <a:r>
              <a:rPr kumimoji="1" lang="ja-JP" altLang="en-US" sz="1400" b="1">
                <a:solidFill>
                  <a:srgbClr val="0432FF"/>
                </a:solidFill>
              </a:rPr>
              <a:t>回目が</a:t>
            </a:r>
            <a:r>
              <a:rPr kumimoji="1" lang="en-US" altLang="ja-JP" sz="1400" b="1" dirty="0">
                <a:solidFill>
                  <a:srgbClr val="0432FF"/>
                </a:solidFill>
              </a:rPr>
              <a:t>253</a:t>
            </a:r>
            <a:r>
              <a:rPr kumimoji="1" lang="ja-JP" altLang="en-US" sz="1400" b="1">
                <a:solidFill>
                  <a:srgbClr val="0432FF"/>
                </a:solidFill>
              </a:rPr>
              <a:t>人</a:t>
            </a:r>
            <a:r>
              <a:rPr kumimoji="1" lang="ja-JP" altLang="en-US" sz="1400">
                <a:solidFill>
                  <a:srgbClr val="0432FF"/>
                </a:solidFill>
              </a:rPr>
              <a:t>としても、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〜%</a:t>
            </a:r>
            <a:r>
              <a:rPr kumimoji="1" lang="ja-JP" altLang="en-US" sz="1400">
                <a:solidFill>
                  <a:srgbClr val="0432FF"/>
                </a:solidFill>
              </a:rPr>
              <a:t>表示の</a:t>
            </a:r>
            <a:r>
              <a:rPr kumimoji="1" lang="en-US" altLang="ja-JP" sz="1400" dirty="0">
                <a:solidFill>
                  <a:srgbClr val="0432FF"/>
                </a:solidFill>
              </a:rPr>
              <a:t>9</a:t>
            </a:r>
            <a:r>
              <a:rPr kumimoji="1" lang="ja-JP" altLang="en-US" sz="1400">
                <a:solidFill>
                  <a:srgbClr val="0432FF"/>
                </a:solidFill>
              </a:rPr>
              <a:t>個の内、</a:t>
            </a:r>
            <a:r>
              <a:rPr kumimoji="1" lang="en-US" altLang="ja-JP" sz="1400" dirty="0">
                <a:solidFill>
                  <a:srgbClr val="0432FF"/>
                </a:solidFill>
              </a:rPr>
              <a:t>5</a:t>
            </a:r>
            <a:r>
              <a:rPr kumimoji="1" lang="ja-JP" altLang="en-US" sz="1400">
                <a:solidFill>
                  <a:srgbClr val="0432FF"/>
                </a:solidFill>
              </a:rPr>
              <a:t>個しか分子が整数になり得ない。</a:t>
            </a:r>
            <a:r>
              <a:rPr kumimoji="1" lang="en-US" altLang="ja-JP" sz="1400" dirty="0">
                <a:solidFill>
                  <a:srgbClr val="0432FF"/>
                </a:solidFill>
              </a:rPr>
              <a:t>255</a:t>
            </a:r>
            <a:r>
              <a:rPr kumimoji="1" lang="ja-JP" altLang="en-US" sz="1400">
                <a:solidFill>
                  <a:srgbClr val="0432FF"/>
                </a:solidFill>
              </a:rPr>
              <a:t>の書き間違いの可能性もあるが、それでも、</a:t>
            </a:r>
            <a:r>
              <a:rPr kumimoji="1" lang="en-US" altLang="ja-JP" sz="1400" dirty="0">
                <a:solidFill>
                  <a:srgbClr val="0432FF"/>
                </a:solidFill>
              </a:rPr>
              <a:t>8</a:t>
            </a:r>
            <a:r>
              <a:rPr kumimoji="1" lang="ja-JP" altLang="en-US" sz="1400">
                <a:solidFill>
                  <a:srgbClr val="0432FF"/>
                </a:solidFill>
              </a:rPr>
              <a:t>個だけが整数分子。</a:t>
            </a:r>
            <a:endParaRPr kumimoji="1" lang="en-US" altLang="ja-JP" sz="1400" dirty="0">
              <a:solidFill>
                <a:srgbClr val="0432FF"/>
              </a:solidFill>
            </a:endParaRPr>
          </a:p>
        </p:txBody>
      </p:sp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0911C01E-44F6-4BC0-F14C-4376277AEAB0}"/>
              </a:ext>
            </a:extLst>
          </p:cNvPr>
          <p:cNvSpPr/>
          <p:nvPr/>
        </p:nvSpPr>
        <p:spPr>
          <a:xfrm>
            <a:off x="5949834" y="3059676"/>
            <a:ext cx="2944784" cy="655269"/>
          </a:xfrm>
          <a:prstGeom prst="wedgeRoundRectCallout">
            <a:avLst>
              <a:gd name="adj1" fmla="val -94662"/>
              <a:gd name="adj2" fmla="val -7198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b="1">
                <a:solidFill>
                  <a:schemeClr val="tx1"/>
                </a:solidFill>
              </a:rPr>
              <a:t>ここに書かれた説明は、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回目接種後と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3</a:t>
            </a:r>
            <a:r>
              <a:rPr kumimoji="1" lang="ja-JP" altLang="en-US" sz="1400" b="1">
                <a:solidFill>
                  <a:schemeClr val="tx1"/>
                </a:solidFill>
              </a:rPr>
              <a:t>回目接種後のことについて、誤りであると分かる。</a:t>
            </a:r>
          </a:p>
        </p:txBody>
      </p:sp>
    </p:spTree>
    <p:extLst>
      <p:ext uri="{BB962C8B-B14F-4D97-AF65-F5344CB8AC3E}">
        <p14:creationId xmlns:p14="http://schemas.microsoft.com/office/powerpoint/2010/main" val="3475412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F147C77-E442-E1CC-6583-6DBA65754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AAAE1E-9147-BB2D-7FD7-3E86CE92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56000"/>
            <a:ext cx="7772400" cy="317537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AD87450-BA4C-7067-420E-636B0FCB3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71127"/>
            <a:ext cx="3247021" cy="28448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91E8108-91D3-52C3-51E9-25F3A3737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6627"/>
            <a:ext cx="2565400" cy="381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FE2B2B-F373-3DD2-364A-B5FFA5860F8E}"/>
              </a:ext>
            </a:extLst>
          </p:cNvPr>
          <p:cNvSpPr txBox="1"/>
          <p:nvPr/>
        </p:nvSpPr>
        <p:spPr>
          <a:xfrm>
            <a:off x="4629185" y="1409700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denomfind</a:t>
            </a:r>
            <a:r>
              <a:rPr kumimoji="1" lang="en-US" altLang="ja-JP" dirty="0"/>
              <a:t> </a:t>
            </a:r>
            <a:r>
              <a:rPr kumimoji="1" lang="ja-JP" altLang="en-US"/>
              <a:t>で計算した結果、</a:t>
            </a:r>
            <a:endParaRPr kumimoji="1" lang="en-US" altLang="ja-JP" dirty="0"/>
          </a:p>
          <a:p>
            <a:r>
              <a:rPr kumimoji="1" lang="en-US" altLang="ja-JP" dirty="0"/>
              <a:t>97</a:t>
            </a:r>
            <a:r>
              <a:rPr kumimoji="1" lang="ja-JP" altLang="en-US"/>
              <a:t>人のデータと</a:t>
            </a:r>
            <a:r>
              <a:rPr kumimoji="1" lang="en-US" altLang="ja-JP" dirty="0"/>
              <a:t>98</a:t>
            </a:r>
            <a:r>
              <a:rPr kumimoji="1" lang="ja-JP" altLang="en-US"/>
              <a:t>人のデータの</a:t>
            </a:r>
            <a:br>
              <a:rPr kumimoji="1" lang="en-US" altLang="ja-JP" dirty="0"/>
            </a:br>
            <a:r>
              <a:rPr kumimoji="1" lang="ja-JP" altLang="en-US"/>
              <a:t>混在の可能性が見つかった。</a:t>
            </a:r>
            <a:endParaRPr kumimoji="1" lang="en-US" altLang="ja-JP" dirty="0"/>
          </a:p>
        </p:txBody>
      </p:sp>
      <p:sp>
        <p:nvSpPr>
          <p:cNvPr id="7" name="フローチャート: 代替処理 6">
            <a:extLst>
              <a:ext uri="{FF2B5EF4-FFF2-40B4-BE49-F238E27FC236}">
                <a16:creationId xmlns:a16="http://schemas.microsoft.com/office/drawing/2014/main" id="{0E32C180-0F79-951C-D637-B404ED2EA578}"/>
              </a:ext>
            </a:extLst>
          </p:cNvPr>
          <p:cNvSpPr/>
          <p:nvPr/>
        </p:nvSpPr>
        <p:spPr>
          <a:xfrm>
            <a:off x="4572000" y="1219200"/>
            <a:ext cx="3581400" cy="13716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429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5C2E7C0-1481-8675-1F45-F94670E7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3" name="Picture 2" descr="複数回答　有効回答726人">
            <a:extLst>
              <a:ext uri="{FF2B5EF4-FFF2-40B4-BE49-F238E27FC236}">
                <a16:creationId xmlns:a16="http://schemas.microsoft.com/office/drawing/2014/main" id="{F3E3EC18-AB0C-4442-BAC0-10402511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00" y="337040"/>
            <a:ext cx="5564099" cy="29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FE2250-8E3B-EC54-10C7-07499CB71981}"/>
              </a:ext>
            </a:extLst>
          </p:cNvPr>
          <p:cNvSpPr txBox="1"/>
          <p:nvPr/>
        </p:nvSpPr>
        <p:spPr>
          <a:xfrm>
            <a:off x="191191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小学生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あり得る人数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471, 516, 529..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DFF294-64A6-0CF3-D14D-CE88A86CB5D1}"/>
              </a:ext>
            </a:extLst>
          </p:cNvPr>
          <p:cNvSpPr txBox="1"/>
          <p:nvPr/>
        </p:nvSpPr>
        <p:spPr>
          <a:xfrm>
            <a:off x="20227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男子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あり得る人数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373, 384, 520..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52EBBA-CA81-583F-D22B-ADB9E2BFC26C}"/>
              </a:ext>
            </a:extLst>
          </p:cNvPr>
          <p:cNvSpPr txBox="1"/>
          <p:nvPr/>
        </p:nvSpPr>
        <p:spPr>
          <a:xfrm>
            <a:off x="7182599" y="781399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中学生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あり得る人数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255, 264, 409..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E296F6-14BC-C264-CC1C-91763FC44A82}"/>
              </a:ext>
            </a:extLst>
          </p:cNvPr>
          <p:cNvSpPr txBox="1"/>
          <p:nvPr/>
        </p:nvSpPr>
        <p:spPr>
          <a:xfrm>
            <a:off x="7182599" y="2172394"/>
            <a:ext cx="130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</a:rPr>
              <a:t>“</a:t>
            </a:r>
            <a:r>
              <a:rPr kumimoji="1" lang="ja-JP" altLang="en-US" sz="1400" b="1">
                <a:solidFill>
                  <a:srgbClr val="C00000"/>
                </a:solidFill>
              </a:rPr>
              <a:t>女子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”</a:t>
            </a:r>
            <a:r>
              <a:rPr kumimoji="1" lang="ja-JP" altLang="en-US" sz="1400" b="1">
                <a:solidFill>
                  <a:srgbClr val="C00000"/>
                </a:solidFill>
              </a:rPr>
              <a:t> で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ja-JP" altLang="en-US" sz="1400" b="1">
                <a:solidFill>
                  <a:srgbClr val="C00000"/>
                </a:solidFill>
              </a:rPr>
              <a:t>あり得る人数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: </a:t>
            </a:r>
            <a:br>
              <a:rPr kumimoji="1" lang="en-US" altLang="ja-JP" sz="1400" b="1" dirty="0">
                <a:solidFill>
                  <a:srgbClr val="C00000"/>
                </a:solidFill>
              </a:rPr>
            </a:br>
            <a:r>
              <a:rPr kumimoji="1" lang="en-US" altLang="ja-JP" sz="1400" b="1" dirty="0">
                <a:solidFill>
                  <a:srgbClr val="C00000"/>
                </a:solidFill>
              </a:rPr>
              <a:t>  353, 381, 526..</a:t>
            </a:r>
            <a:endParaRPr kumimoji="1" lang="ja-JP" altLang="en-US" sz="1400" b="1">
              <a:solidFill>
                <a:srgbClr val="C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4F78DB3-0FA5-EAE6-4F55-1C65E3F49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73" y="3166927"/>
            <a:ext cx="2364356" cy="26207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B31F26E-D3CA-8FC9-83C1-1C468CF1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579" y="1958677"/>
            <a:ext cx="2152650" cy="128270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3F4A09A-E923-A5D5-9CB3-2092FFC7A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829" y="575150"/>
            <a:ext cx="2184400" cy="12636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B83826E-775F-37A0-FF44-E478EB983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626" y="587834"/>
            <a:ext cx="2197100" cy="12255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492DE21-C8F1-7FAA-8D31-B22050F69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626" y="1965027"/>
            <a:ext cx="2171700" cy="12700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4CC237F-98DF-2684-D9DC-9982B03AEA17}"/>
              </a:ext>
            </a:extLst>
          </p:cNvPr>
          <p:cNvSpPr txBox="1"/>
          <p:nvPr/>
        </p:nvSpPr>
        <p:spPr>
          <a:xfrm>
            <a:off x="465512" y="3441469"/>
            <a:ext cx="813816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●</a:t>
            </a:r>
            <a:r>
              <a:rPr kumimoji="1" lang="ja-JP" altLang="en-US"/>
              <a:t>有効回答数</a:t>
            </a:r>
            <a:r>
              <a:rPr kumimoji="1" lang="en-US" altLang="ja-JP" dirty="0"/>
              <a:t>726</a:t>
            </a:r>
            <a:r>
              <a:rPr kumimoji="1" lang="ja-JP" altLang="en-US"/>
              <a:t>人とされている小中学生のお年玉について、小学生</a:t>
            </a:r>
            <a:r>
              <a:rPr kumimoji="1" lang="en-US" altLang="ja-JP" dirty="0"/>
              <a:t>/</a:t>
            </a:r>
            <a:r>
              <a:rPr kumimoji="1" lang="ja-JP" altLang="en-US"/>
              <a:t>中学生</a:t>
            </a:r>
            <a:r>
              <a:rPr kumimoji="1" lang="en-US" altLang="ja-JP" dirty="0"/>
              <a:t>/</a:t>
            </a:r>
            <a:r>
              <a:rPr kumimoji="1" lang="ja-JP" altLang="en-US"/>
              <a:t>男子</a:t>
            </a:r>
            <a:r>
              <a:rPr kumimoji="1" lang="en-US" altLang="ja-JP" dirty="0"/>
              <a:t>/</a:t>
            </a:r>
            <a:r>
              <a:rPr kumimoji="1" lang="ja-JP" altLang="en-US"/>
              <a:t>女子の内訳でそれぞれの使い道のトップ</a:t>
            </a:r>
            <a:r>
              <a:rPr kumimoji="1" lang="en-US" altLang="ja-JP" dirty="0"/>
              <a:t>5</a:t>
            </a:r>
            <a:r>
              <a:rPr kumimoji="1" lang="ja-JP" altLang="en-US"/>
              <a:t>項目の割合が表示されていた。</a:t>
            </a:r>
            <a:br>
              <a:rPr kumimoji="1" lang="en-US" altLang="ja-JP" dirty="0"/>
            </a:br>
            <a:r>
              <a:rPr kumimoji="1" lang="en-US" altLang="ja-JP" sz="1200" dirty="0"/>
              <a:t>●</a:t>
            </a:r>
            <a:r>
              <a:rPr kumimoji="1" lang="ja-JP" altLang="en-US"/>
              <a:t>その割合の数を四捨五入と見なして、</a:t>
            </a:r>
            <a:r>
              <a:rPr kumimoji="1" lang="en-US" altLang="ja-JP" dirty="0"/>
              <a:t>5</a:t>
            </a:r>
            <a:r>
              <a:rPr kumimoji="1" lang="ja-JP" altLang="en-US"/>
              <a:t>個の数を整数比の分数である場合に、</a:t>
            </a:r>
            <a:r>
              <a:rPr kumimoji="1" lang="ja-JP" altLang="en-US" b="1">
                <a:solidFill>
                  <a:srgbClr val="C00000"/>
                </a:solidFill>
              </a:rPr>
              <a:t>各内訳の</a:t>
            </a:r>
            <a:r>
              <a:rPr kumimoji="1" lang="en-US" altLang="ja-JP" b="1" dirty="0">
                <a:solidFill>
                  <a:srgbClr val="C00000"/>
                </a:solidFill>
              </a:rPr>
              <a:t>5</a:t>
            </a:r>
            <a:r>
              <a:rPr kumimoji="1" lang="ja-JP" altLang="en-US" b="1">
                <a:solidFill>
                  <a:srgbClr val="C00000"/>
                </a:solidFill>
              </a:rPr>
              <a:t>個に共通する分母としてあり得る数</a:t>
            </a:r>
            <a:r>
              <a:rPr kumimoji="1" lang="ja-JP" altLang="en-US"/>
              <a:t>を、小さい順に算出した。</a:t>
            </a:r>
            <a:endParaRPr kumimoji="1" lang="en-US" altLang="ja-JP" dirty="0"/>
          </a:p>
          <a:p>
            <a:r>
              <a:rPr kumimoji="1" lang="en-US" altLang="ja-JP" sz="1200" dirty="0"/>
              <a:t>●</a:t>
            </a:r>
            <a:r>
              <a:rPr kumimoji="1" lang="ja-JP" altLang="en-US"/>
              <a:t> 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r>
              <a:rPr kumimoji="1" lang="en-US" altLang="ja-JP" b="1" dirty="0">
                <a:solidFill>
                  <a:srgbClr val="0432FF"/>
                </a:solidFill>
              </a:rPr>
              <a:t> -y5 -Q -g3 -% -20 39.9 30.4 29.5 18.0 17.2</a:t>
            </a:r>
            <a:r>
              <a:rPr kumimoji="1" lang="en-US" altLang="ja-JP" dirty="0"/>
              <a:t> </a:t>
            </a:r>
            <a:r>
              <a:rPr kumimoji="1" lang="ja-JP" altLang="en-US"/>
              <a:t>のようなコマンドを用いた。</a:t>
            </a:r>
            <a:r>
              <a:rPr kumimoji="1" lang="en-US" altLang="ja-JP" sz="1800" dirty="0"/>
              <a:t> </a:t>
            </a:r>
            <a:r>
              <a:rPr kumimoji="1" lang="en-US" altLang="ja-JP" sz="1200" dirty="0"/>
              <a:t>● </a:t>
            </a:r>
            <a:r>
              <a:rPr kumimoji="1" lang="en-US" altLang="ja-JP" dirty="0"/>
              <a:t>39.9</a:t>
            </a:r>
            <a:r>
              <a:rPr kumimoji="1" lang="ja-JP" altLang="en-US"/>
              <a:t> などの数を</a:t>
            </a:r>
            <a:r>
              <a:rPr kumimoji="1" lang="en-US" altLang="ja-JP" dirty="0"/>
              <a:t>-%</a:t>
            </a:r>
            <a:r>
              <a:rPr kumimoji="1" lang="ja-JP" altLang="en-US"/>
              <a:t>で</a:t>
            </a:r>
            <a:r>
              <a:rPr kumimoji="1" lang="en-US" altLang="ja-JP" dirty="0"/>
              <a:t>%</a:t>
            </a:r>
            <a:r>
              <a:rPr kumimoji="1" lang="ja-JP" altLang="en-US"/>
              <a:t>表記と見なし、</a:t>
            </a:r>
            <a:r>
              <a:rPr kumimoji="1" lang="en-US" altLang="ja-JP" dirty="0"/>
              <a:t>-y5</a:t>
            </a:r>
            <a:r>
              <a:rPr kumimoji="1" lang="ja-JP" altLang="en-US"/>
              <a:t>により</a:t>
            </a:r>
            <a:r>
              <a:rPr kumimoji="1" lang="en-US" altLang="ja-JP" dirty="0"/>
              <a:t>5</a:t>
            </a:r>
            <a:r>
              <a:rPr kumimoji="1" lang="ja-JP" altLang="en-US"/>
              <a:t>個の割合数値が全て</a:t>
            </a:r>
            <a:r>
              <a:rPr kumimoji="1" lang="en-US" altLang="ja-JP" dirty="0"/>
              <a:t>5</a:t>
            </a:r>
            <a:r>
              <a:rPr kumimoji="1" lang="ja-JP" altLang="en-US"/>
              <a:t>個とも整数分子が見つかる整数分母を探索した。</a:t>
            </a:r>
            <a:br>
              <a:rPr kumimoji="1" lang="en-US" altLang="ja-JP" dirty="0"/>
            </a:br>
            <a:r>
              <a:rPr kumimoji="1" lang="ja-JP" altLang="en-US" sz="1200"/>
              <a:t>●</a:t>
            </a:r>
            <a:r>
              <a:rPr kumimoji="1" lang="ja-JP" altLang="en-US" sz="1600"/>
              <a:t>なお、</a:t>
            </a:r>
            <a:r>
              <a:rPr kumimoji="1" lang="en-US" altLang="ja-JP" sz="1600" dirty="0"/>
              <a:t>-Q</a:t>
            </a:r>
            <a:r>
              <a:rPr kumimoji="1" lang="ja-JP" altLang="en-US" sz="1600"/>
              <a:t>で分子の値を表示して、</a:t>
            </a:r>
            <a:r>
              <a:rPr kumimoji="1" lang="en-US" altLang="ja-JP" sz="1600" dirty="0"/>
              <a:t>-20</a:t>
            </a:r>
            <a:r>
              <a:rPr kumimoji="1" lang="ja-JP" altLang="en-US" sz="1600"/>
              <a:t>により冗長な</a:t>
            </a:r>
            <a:r>
              <a:rPr kumimoji="1" lang="en-US" altLang="ja-JP" sz="1600" dirty="0"/>
              <a:t>2</a:t>
            </a:r>
            <a:r>
              <a:rPr kumimoji="1" lang="ja-JP" altLang="en-US" sz="1600"/>
              <a:t>次情報の抑制を指定している。</a:t>
            </a:r>
            <a:endParaRPr kumimoji="1" lang="en-US" altLang="ja-JP" sz="1800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それらのあり得る数の内、小学生と中学生で足して</a:t>
            </a:r>
            <a:r>
              <a:rPr kumimoji="1" lang="en-US" altLang="ja-JP" dirty="0"/>
              <a:t>726</a:t>
            </a:r>
            <a:r>
              <a:rPr kumimoji="1" lang="ja-JP" altLang="en-US"/>
              <a:t>、男子と女子で足しても</a:t>
            </a:r>
            <a:r>
              <a:rPr kumimoji="1" lang="en-US" altLang="ja-JP" dirty="0"/>
              <a:t>726</a:t>
            </a:r>
            <a:r>
              <a:rPr kumimoji="1" lang="ja-JP" altLang="en-US"/>
              <a:t>となる数は、上記の丸で囲った数のみである。</a:t>
            </a:r>
            <a:endParaRPr kumimoji="1" lang="en-US" altLang="ja-JP" dirty="0"/>
          </a:p>
          <a:p>
            <a:r>
              <a:rPr kumimoji="1" lang="en-US" altLang="ja-JP" sz="1800" dirty="0"/>
              <a:t>●</a:t>
            </a:r>
            <a:r>
              <a:rPr kumimoji="1" lang="ja-JP" altLang="en-US" sz="1800"/>
              <a:t> </a:t>
            </a:r>
            <a:r>
              <a:rPr kumimoji="1" lang="ja-JP" altLang="en-US" sz="1800" b="1" u="sng"/>
              <a:t>各内訳</a:t>
            </a:r>
            <a:r>
              <a:rPr kumimoji="1" lang="en-US" altLang="ja-JP" sz="1800" b="1" u="sng" dirty="0"/>
              <a:t>(</a:t>
            </a:r>
            <a:r>
              <a:rPr kumimoji="1" lang="ja-JP" altLang="en-US" sz="1800" b="1" u="sng"/>
              <a:t>小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中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男</a:t>
            </a:r>
            <a:r>
              <a:rPr kumimoji="1" lang="en-US" altLang="ja-JP" sz="1800" b="1" u="sng" dirty="0"/>
              <a:t>/</a:t>
            </a:r>
            <a:r>
              <a:rPr kumimoji="1" lang="ja-JP" altLang="en-US" sz="1800" b="1" u="sng"/>
              <a:t>女</a:t>
            </a:r>
            <a:r>
              <a:rPr kumimoji="1" lang="en-US" altLang="ja-JP" sz="1800" b="1" u="sng" dirty="0"/>
              <a:t>)</a:t>
            </a:r>
            <a:r>
              <a:rPr kumimoji="1" lang="ja-JP" altLang="en-US" sz="1800" b="1" u="sng"/>
              <a:t>のどれもが、</a:t>
            </a:r>
            <a:r>
              <a:rPr kumimoji="1" lang="en-US" altLang="ja-JP" sz="1800" b="1" u="sng" dirty="0">
                <a:solidFill>
                  <a:srgbClr val="C00000"/>
                </a:solidFill>
              </a:rPr>
              <a:t>255</a:t>
            </a:r>
            <a:r>
              <a:rPr kumimoji="1" lang="ja-JP" altLang="en-US" sz="1800" b="1" u="sng"/>
              <a:t>人以上の少なくない人数と判明。</a:t>
            </a:r>
            <a:endParaRPr kumimoji="1" lang="en-US" altLang="ja-JP" sz="1800" b="1" u="sng" dirty="0"/>
          </a:p>
          <a:p>
            <a:r>
              <a:rPr kumimoji="1" lang="en-US" altLang="ja-JP" sz="1400" dirty="0"/>
              <a:t>●</a:t>
            </a:r>
            <a:r>
              <a:rPr kumimoji="1" lang="ja-JP" altLang="en-US"/>
              <a:t>候補として算出した数</a:t>
            </a:r>
            <a:r>
              <a:rPr kumimoji="1" lang="en-US" altLang="ja-JP" dirty="0"/>
              <a:t>4</a:t>
            </a:r>
            <a:r>
              <a:rPr kumimoji="1" lang="ja-JP" altLang="en-US"/>
              <a:t>個は</a:t>
            </a:r>
            <a:r>
              <a:rPr kumimoji="1" lang="ja-JP" altLang="en-US" u="sng"/>
              <a:t>各最小値だけが解となった不思議さ</a:t>
            </a:r>
            <a:r>
              <a:rPr kumimoji="1" lang="ja-JP" altLang="en-US"/>
              <a:t>がある。</a:t>
            </a:r>
            <a:endParaRPr kumimoji="1" lang="en-US" altLang="ja-JP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C2B67569-246B-B87C-DF0C-AC752DCADA4C}"/>
              </a:ext>
            </a:extLst>
          </p:cNvPr>
          <p:cNvSpPr/>
          <p:nvPr/>
        </p:nvSpPr>
        <p:spPr>
          <a:xfrm>
            <a:off x="7240385" y="260348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697E62DB-0788-8677-B9D6-142D7BCD753E}"/>
              </a:ext>
            </a:extLst>
          </p:cNvPr>
          <p:cNvSpPr/>
          <p:nvPr/>
        </p:nvSpPr>
        <p:spPr>
          <a:xfrm>
            <a:off x="7243154" y="1209718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EC5E972E-85F7-73D2-82CC-C54B2CCA24AC}"/>
              </a:ext>
            </a:extLst>
          </p:cNvPr>
          <p:cNvSpPr/>
          <p:nvPr/>
        </p:nvSpPr>
        <p:spPr>
          <a:xfrm>
            <a:off x="246625" y="1212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DC5BFE4E-D117-C8C2-B3A8-0C4898DC7A86}"/>
              </a:ext>
            </a:extLst>
          </p:cNvPr>
          <p:cNvSpPr/>
          <p:nvPr/>
        </p:nvSpPr>
        <p:spPr>
          <a:xfrm>
            <a:off x="182894" y="2603481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AB282282-12EF-30C3-13E8-C256FD9EF32D}"/>
              </a:ext>
            </a:extLst>
          </p:cNvPr>
          <p:cNvSpPr/>
          <p:nvPr/>
        </p:nvSpPr>
        <p:spPr>
          <a:xfrm>
            <a:off x="3241979" y="5904337"/>
            <a:ext cx="482138" cy="3303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218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7962F-40F7-F8CE-3310-2D79EF1B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“</a:t>
            </a:r>
            <a:r>
              <a:rPr lang="ja-JP" altLang="en-US" b="1"/>
              <a:t>割合の数値の不具合</a:t>
            </a:r>
            <a:r>
              <a:rPr lang="en-US" altLang="ja-JP" b="1" dirty="0"/>
              <a:t>”</a:t>
            </a:r>
            <a:r>
              <a:rPr lang="ja-JP" altLang="en-US" b="1"/>
              <a:t> が</a:t>
            </a:r>
            <a:br>
              <a:rPr lang="en-US" altLang="ja-JP" b="1" dirty="0"/>
            </a:br>
            <a:r>
              <a:rPr lang="ja-JP" altLang="en-US" b="1"/>
              <a:t>ある場合の類型</a:t>
            </a:r>
            <a:endParaRPr kumimoji="1" lang="ja-JP" altLang="en-US" b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7AF1EC-4A26-8694-8656-ACC94A718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40647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ja-JP" altLang="en-US"/>
              <a:t>単純に数値の書き写しをミスした </a:t>
            </a:r>
            <a:r>
              <a:rPr kumimoji="1" lang="en-US" altLang="ja-JP" dirty="0"/>
              <a:t>: 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例</a:t>
            </a:r>
            <a:r>
              <a:rPr lang="en-US" altLang="ja-JP" dirty="0"/>
              <a:t>:</a:t>
            </a:r>
            <a:r>
              <a:rPr kumimoji="1" lang="en-US" altLang="ja-JP" dirty="0"/>
              <a:t> </a:t>
            </a:r>
            <a:r>
              <a:rPr kumimoji="1" lang="ja-JP" altLang="en-US"/>
              <a:t>十数個もあっ</a:t>
            </a:r>
            <a:r>
              <a:rPr lang="ja-JP" altLang="en-US"/>
              <a:t>たので、</a:t>
            </a:r>
            <a:r>
              <a:rPr kumimoji="1" lang="ja-JP" altLang="en-US"/>
              <a:t>どこか間違う</a:t>
            </a:r>
            <a:r>
              <a:rPr lang="ja-JP" altLang="en-US"/>
              <a:t>。</a:t>
            </a:r>
            <a:endParaRPr kumimoji="1" lang="en-US" altLang="ja-JP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ja-JP" altLang="en-US"/>
              <a:t>数値丸めの際が不適切であった</a:t>
            </a:r>
            <a:r>
              <a:rPr lang="en-US" altLang="ja-JP" dirty="0"/>
              <a:t> :</a:t>
            </a:r>
          </a:p>
          <a:p>
            <a:pPr lvl="1">
              <a:lnSpc>
                <a:spcPct val="120000"/>
              </a:lnSpc>
            </a:pPr>
            <a:r>
              <a:rPr lang="ja-JP" altLang="en-US"/>
              <a:t>四捨五入を</a:t>
            </a:r>
            <a:r>
              <a:rPr lang="en-US" altLang="ja-JP" dirty="0"/>
              <a:t>2</a:t>
            </a:r>
            <a:r>
              <a:rPr lang="ja-JP" altLang="en-US"/>
              <a:t>回</a:t>
            </a:r>
            <a:r>
              <a:rPr lang="en-US" altLang="ja-JP" dirty="0"/>
              <a:t>(</a:t>
            </a:r>
            <a:r>
              <a:rPr lang="ja-JP" altLang="en-US"/>
              <a:t>以上</a:t>
            </a:r>
            <a:r>
              <a:rPr lang="en-US" altLang="ja-JP" dirty="0"/>
              <a:t>)</a:t>
            </a:r>
            <a:r>
              <a:rPr lang="ja-JP" altLang="en-US"/>
              <a:t>行った </a:t>
            </a:r>
            <a:r>
              <a:rPr lang="en-US" altLang="ja-JP" dirty="0"/>
              <a:t>:</a:t>
            </a:r>
            <a:endParaRPr lang="en-US" altLang="ja-JP" sz="2200" dirty="0"/>
          </a:p>
          <a:p>
            <a:pPr marL="914400" lvl="2" indent="0">
              <a:lnSpc>
                <a:spcPct val="120000"/>
              </a:lnSpc>
              <a:buNone/>
            </a:pPr>
            <a:r>
              <a:rPr lang="ja-JP" altLang="en-US" sz="2200"/>
              <a:t>例</a:t>
            </a:r>
            <a:r>
              <a:rPr lang="en-US" altLang="ja-JP" sz="2200" dirty="0"/>
              <a:t>: 3.45</a:t>
            </a:r>
            <a:r>
              <a:rPr lang="ja-JP" altLang="en-US" sz="2200"/>
              <a:t> →</a:t>
            </a:r>
            <a:r>
              <a:rPr lang="en-US" altLang="ja-JP" sz="2200" dirty="0"/>
              <a:t> 3.5</a:t>
            </a:r>
            <a:r>
              <a:rPr lang="ja-JP" altLang="en-US" sz="2200"/>
              <a:t> → </a:t>
            </a:r>
            <a:r>
              <a:rPr lang="en-US" altLang="ja-JP" sz="2200" dirty="0"/>
              <a:t>4 ; 3.45 </a:t>
            </a:r>
            <a:r>
              <a:rPr lang="ja-JP" altLang="en-US" sz="2200"/>
              <a:t>の単純な四捨五入は</a:t>
            </a:r>
            <a:r>
              <a:rPr lang="en-US" altLang="ja-JP" sz="2200" dirty="0"/>
              <a:t> 3</a:t>
            </a:r>
            <a:r>
              <a:rPr lang="ja-JP" altLang="en-US" sz="2200"/>
              <a:t> 。</a:t>
            </a:r>
            <a:endParaRPr lang="en-US" altLang="ja-JP" sz="2200" dirty="0"/>
          </a:p>
          <a:p>
            <a:pPr marL="914400" lvl="2" indent="0">
              <a:lnSpc>
                <a:spcPct val="120000"/>
              </a:lnSpc>
              <a:buNone/>
            </a:pPr>
            <a:r>
              <a:rPr lang="ja-JP" altLang="en-US" sz="2400"/>
              <a:t>このような場合は、</a:t>
            </a:r>
            <a:r>
              <a:rPr lang="en-US" altLang="ja-JP" sz="2400" dirty="0"/>
              <a:t> 1/20</a:t>
            </a:r>
            <a:r>
              <a:rPr lang="ja-JP" altLang="en-US" sz="2400"/>
              <a:t>の確率で、割合近似値が間違う。</a:t>
            </a:r>
            <a:endParaRPr lang="en-US" altLang="ja-JP" sz="2400" dirty="0"/>
          </a:p>
          <a:p>
            <a:pPr lvl="1">
              <a:lnSpc>
                <a:spcPct val="120000"/>
              </a:lnSpc>
            </a:pPr>
            <a:r>
              <a:rPr lang="ja-JP" altLang="en-US"/>
              <a:t>切り捨てと四捨五入の混在。</a:t>
            </a:r>
            <a:endParaRPr lang="en-US" altLang="ja-JP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ja-JP" altLang="en-US"/>
              <a:t>データの作られ方の理解</a:t>
            </a:r>
            <a:r>
              <a:rPr lang="ja-JP" altLang="en-US"/>
              <a:t>を文書作成者が</a:t>
            </a:r>
            <a:r>
              <a:rPr kumimoji="1" lang="ja-JP" altLang="en-US"/>
              <a:t>誤った </a:t>
            </a:r>
            <a:r>
              <a:rPr kumimoji="1" lang="en-US" altLang="ja-JP" dirty="0"/>
              <a:t>: </a:t>
            </a:r>
          </a:p>
          <a:p>
            <a:pPr lvl="1">
              <a:lnSpc>
                <a:spcPct val="120000"/>
              </a:lnSpc>
            </a:pPr>
            <a:r>
              <a:rPr lang="ja-JP" altLang="en-US"/>
              <a:t>例</a:t>
            </a:r>
            <a:r>
              <a:rPr lang="en-US" altLang="ja-JP" dirty="0"/>
              <a:t>. </a:t>
            </a:r>
            <a:r>
              <a:rPr kumimoji="1" lang="ja-JP" altLang="en-US"/>
              <a:t>異なるサイズの集団の結果を併合している。</a:t>
            </a:r>
            <a:endParaRPr kumimoji="1" lang="en-US" altLang="ja-JP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ja-JP" altLang="en-US"/>
              <a:t>そもそもデータが出鱈目な場合 </a:t>
            </a:r>
            <a:r>
              <a:rPr lang="en-US" altLang="ja-JP" dirty="0"/>
              <a:t>:</a:t>
            </a:r>
          </a:p>
          <a:p>
            <a:pPr lvl="1">
              <a:lnSpc>
                <a:spcPct val="120000"/>
              </a:lnSpc>
            </a:pPr>
            <a:r>
              <a:rPr lang="ja-JP" altLang="en-US"/>
              <a:t>文書の体裁だけを取り繕う人が、文書作成に関わっていた。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2C45AE-4744-0205-A994-19BEF0D3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5790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8D1C83F-763F-4C14-9106-6CDABE72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/>
              <a:t>5. </a:t>
            </a:r>
            <a:r>
              <a:rPr lang="ja-JP" altLang="en-US" sz="8000" b="1"/>
              <a:t>補足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BA4B0E-95C6-304E-259A-37943D84C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296AF1-4E0B-4FCF-355C-F29041DD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5712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5612B-1F2D-59F9-154F-7A9E5A2B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謎な現象とその考察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9382C4-9FC2-DA42-E161-659210A25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349"/>
            <a:ext cx="7886700" cy="1835325"/>
          </a:xfrm>
        </p:spPr>
        <p:txBody>
          <a:bodyPr>
            <a:normAutofit/>
          </a:bodyPr>
          <a:lstStyle/>
          <a:p>
            <a:r>
              <a:rPr kumimoji="1" lang="ja-JP" altLang="en-US" sz="2000"/>
              <a:t>ある場合に</a:t>
            </a:r>
            <a:r>
              <a:rPr kumimoji="1" lang="en-US" altLang="ja-JP" sz="2000" dirty="0"/>
              <a:t>7</a:t>
            </a:r>
            <a:r>
              <a:rPr kumimoji="1" lang="ja-JP" altLang="en-US" sz="2000"/>
              <a:t>個もの分子の数が全て</a:t>
            </a:r>
            <a:r>
              <a:rPr kumimoji="1" lang="en-US" altLang="ja-JP" sz="2000" dirty="0"/>
              <a:t>3</a:t>
            </a:r>
            <a:r>
              <a:rPr kumimoji="1" lang="ja-JP" altLang="en-US" sz="2000"/>
              <a:t>の倍数であった。</a:t>
            </a:r>
            <a:endParaRPr kumimoji="1" lang="en-US" altLang="ja-JP" sz="2000" dirty="0"/>
          </a:p>
          <a:p>
            <a:r>
              <a:rPr lang="ja-JP" altLang="en-US" sz="2000"/>
              <a:t>珍しくて、特記すべき事象と言えるか</a:t>
            </a:r>
            <a:r>
              <a:rPr lang="en-US" altLang="ja-JP" sz="2000" dirty="0"/>
              <a:t>? </a:t>
            </a:r>
          </a:p>
          <a:p>
            <a:r>
              <a:rPr kumimoji="1" lang="ja-JP" altLang="en-US" sz="2000"/>
              <a:t>全ての分子が、特殊な性質を満たす場合、</a:t>
            </a:r>
            <a:br>
              <a:rPr kumimoji="1" lang="en-US" altLang="ja-JP" sz="2000" dirty="0"/>
            </a:br>
            <a:r>
              <a:rPr kumimoji="1" lang="en-US" altLang="ja-JP" sz="2000" dirty="0"/>
              <a:t>p</a:t>
            </a:r>
            <a:r>
              <a:rPr kumimoji="1" lang="ja-JP" altLang="en-US" sz="2000"/>
              <a:t>値のような考え方で、その場合の分母は、特殊だと言えるだろうか</a:t>
            </a:r>
            <a:r>
              <a:rPr lang="en-US" altLang="ja-JP" sz="2000" dirty="0"/>
              <a:t>? —</a:t>
            </a:r>
            <a:r>
              <a:rPr lang="ja-JP" altLang="en-US" sz="2000"/>
              <a:t> 他、整数</a:t>
            </a:r>
            <a:r>
              <a:rPr lang="en-US" altLang="ja-JP" sz="2000" dirty="0"/>
              <a:t>q</a:t>
            </a:r>
            <a:r>
              <a:rPr lang="ja-JP" altLang="en-US" sz="2000"/>
              <a:t>に対して</a:t>
            </a:r>
            <a:r>
              <a:rPr lang="en-US" altLang="ja-JP" sz="2000" dirty="0"/>
              <a:t> 5q+3</a:t>
            </a:r>
            <a:r>
              <a:rPr lang="ja-JP" altLang="en-US" sz="2000"/>
              <a:t>のような整数が</a:t>
            </a:r>
            <a:r>
              <a:rPr lang="en-US" altLang="ja-JP" sz="2000" dirty="0"/>
              <a:t>7</a:t>
            </a:r>
            <a:r>
              <a:rPr lang="ja-JP" altLang="en-US" sz="2000"/>
              <a:t>個もある場合</a:t>
            </a:r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AA31DC-F981-E8C7-F3D9-456A02E2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D8653A5-66BB-77FE-50E5-DCA3402C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429000"/>
            <a:ext cx="7772400" cy="26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77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FD2B60-D0D1-AB52-01B5-B9140784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コマンド</a:t>
            </a:r>
            <a:r>
              <a:rPr kumimoji="1" lang="en-US" altLang="ja-JP" dirty="0" err="1"/>
              <a:t>primefind</a:t>
            </a:r>
            <a:r>
              <a:rPr kumimoji="1" lang="ja-JP" altLang="en-US"/>
              <a:t>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39D6D-F913-AD1C-75A2-71B507936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/>
              <a:t>入力の各行の最初の数値を読み取る。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逐次、入力の各行を読む段階で読み取った数値が、既に読み取った数値の倍数かどうかを判定。そうであれば出力しないし、そうで無ければ、入力行をそのまま出力する。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 </a:t>
            </a:r>
            <a:r>
              <a:rPr lang="en-US" altLang="ja-JP" b="1" dirty="0">
                <a:solidFill>
                  <a:srgbClr val="0432FF"/>
                </a:solidFill>
              </a:rPr>
              <a:t>seq 2,100 | </a:t>
            </a:r>
            <a:r>
              <a:rPr lang="en-US" altLang="ja-JP" b="1" dirty="0" err="1">
                <a:solidFill>
                  <a:srgbClr val="0432FF"/>
                </a:solidFill>
              </a:rPr>
              <a:t>primefind</a:t>
            </a:r>
            <a:r>
              <a:rPr lang="en-US" altLang="ja-JP" dirty="0"/>
              <a:t> </a:t>
            </a:r>
            <a:r>
              <a:rPr lang="ja-JP" altLang="en-US"/>
              <a:t>とすると</a:t>
            </a:r>
            <a:r>
              <a:rPr lang="en-US" altLang="ja-JP" dirty="0"/>
              <a:t>100</a:t>
            </a:r>
            <a:r>
              <a:rPr lang="ja-JP" altLang="en-US"/>
              <a:t>以下の素数。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このことにより、</a:t>
            </a:r>
            <a:r>
              <a:rPr kumimoji="1" lang="en-US" altLang="ja-JP" dirty="0" err="1"/>
              <a:t>denomfind</a:t>
            </a:r>
            <a:r>
              <a:rPr kumimoji="1" lang="ja-JP" altLang="en-US"/>
              <a:t>で算出した分母の候補について、既に候補となった値の倍数が、全て出力される冗長さを抑制できる。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DA0674-4382-0C33-6813-88AE80D0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031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denomfind</a:t>
            </a:r>
            <a:r>
              <a:rPr kumimoji="1" lang="ja-JP" altLang="en-US"/>
              <a:t>の作成時の難点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77" y="1082569"/>
            <a:ext cx="8860220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多数の試行錯誤</a:t>
            </a:r>
            <a:r>
              <a:rPr kumimoji="1" lang="en-US" altLang="ja-JP" dirty="0"/>
              <a:t>: </a:t>
            </a:r>
            <a:r>
              <a:rPr kumimoji="1" lang="ja-JP" altLang="en-US"/>
              <a:t>出力の形式とオプションの設計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重大なバグを見つけた </a:t>
            </a:r>
            <a:r>
              <a:rPr lang="en-US" altLang="ja-JP" dirty="0"/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10%</a:t>
            </a:r>
            <a:r>
              <a:rPr lang="ja-JP" altLang="en-US"/>
              <a:t>の指定を、近似値</a:t>
            </a:r>
            <a:r>
              <a:rPr lang="en-US" altLang="ja-JP" dirty="0"/>
              <a:t>0.1</a:t>
            </a:r>
            <a:r>
              <a:rPr lang="ja-JP" altLang="en-US"/>
              <a:t>と見なし</a:t>
            </a:r>
            <a:r>
              <a:rPr lang="en-US" altLang="ja-JP" dirty="0"/>
              <a:t>0.05</a:t>
            </a:r>
            <a:r>
              <a:rPr lang="ja-JP" altLang="en-US"/>
              <a:t>超</a:t>
            </a:r>
            <a:r>
              <a:rPr lang="en-US" altLang="ja-JP" dirty="0"/>
              <a:t>0.15</a:t>
            </a:r>
            <a:r>
              <a:rPr lang="ja-JP" altLang="en-US"/>
              <a:t>以下と解釈。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1.0%</a:t>
            </a:r>
            <a:r>
              <a:rPr lang="ja-JP" altLang="en-US"/>
              <a:t>の指定を</a:t>
            </a:r>
            <a:r>
              <a:rPr lang="en-US" altLang="ja-JP" dirty="0"/>
              <a:t> 1%</a:t>
            </a:r>
            <a:r>
              <a:rPr lang="ja-JP" altLang="en-US"/>
              <a:t>と解釈して区間が</a:t>
            </a:r>
            <a:r>
              <a:rPr lang="en-US" altLang="ja-JP" dirty="0"/>
              <a:t>10</a:t>
            </a:r>
            <a:r>
              <a:rPr lang="ja-JP" altLang="en-US"/>
              <a:t>倍にしてしまう。</a:t>
            </a:r>
            <a:endParaRPr lang="en-US" altLang="ja-JP" dirty="0"/>
          </a:p>
          <a:p>
            <a:pPr lvl="1"/>
            <a:r>
              <a:rPr lang="en-US" altLang="ja-JP" dirty="0"/>
              <a:t>2008</a:t>
            </a:r>
            <a:r>
              <a:rPr lang="ja-JP" altLang="en-US"/>
              <a:t>年頃に初めて</a:t>
            </a:r>
            <a:r>
              <a:rPr lang="en-US" altLang="ja-JP" dirty="0"/>
              <a:t>Ruby</a:t>
            </a:r>
            <a:r>
              <a:rPr lang="ja-JP" altLang="en-US"/>
              <a:t>で作ったので慣れていたと思ったが、</a:t>
            </a:r>
            <a:r>
              <a:rPr lang="en-US" altLang="ja-JP" dirty="0"/>
              <a:t>2018</a:t>
            </a:r>
            <a:r>
              <a:rPr lang="ja-JP" altLang="en-US"/>
              <a:t>年に作った</a:t>
            </a:r>
            <a:r>
              <a:rPr lang="en-US" altLang="ja-JP" dirty="0"/>
              <a:t>Perl</a:t>
            </a:r>
            <a:r>
              <a:rPr lang="ja-JP" altLang="en-US"/>
              <a:t>のプログラムにあった。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400"/>
              <a:t>作り込むべき機能が、今後使っているとまだ見つかりそう。</a:t>
            </a: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47212" y="4109477"/>
            <a:ext cx="3532722" cy="2338662"/>
          </a:xfrm>
          <a:prstGeom prst="rect">
            <a:avLst/>
          </a:prstGeom>
          <a:effectLst>
            <a:softEdge rad="73705"/>
          </a:effectLst>
        </p:spPr>
      </p:pic>
    </p:spTree>
    <p:extLst>
      <p:ext uri="{BB962C8B-B14F-4D97-AF65-F5344CB8AC3E}">
        <p14:creationId xmlns:p14="http://schemas.microsoft.com/office/powerpoint/2010/main" val="2423498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7C5B35-477C-EA49-C9F2-F0BF9DC0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2846"/>
          </a:xfrm>
        </p:spPr>
        <p:txBody>
          <a:bodyPr>
            <a:normAutofit fontScale="90000"/>
          </a:bodyPr>
          <a:lstStyle/>
          <a:p>
            <a:r>
              <a:rPr kumimoji="1" lang="ja-JP" altLang="en-US" b="1"/>
              <a:t>素朴な疑問</a:t>
            </a:r>
            <a:r>
              <a:rPr kumimoji="1" lang="en-US" altLang="ja-JP" dirty="0"/>
              <a:t>(1/2)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680C1-A8DE-F74F-3FA9-5871B920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52541"/>
            <a:ext cx="7886700" cy="106893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/>
              <a:t>上記の割合は正しく記載されているか</a:t>
            </a:r>
            <a:r>
              <a:rPr kumimoji="1" lang="en-US" altLang="ja-JP" dirty="0"/>
              <a:t>? </a:t>
            </a:r>
          </a:p>
          <a:p>
            <a:pPr marL="0" indent="0">
              <a:buNone/>
            </a:pPr>
            <a:r>
              <a:rPr kumimoji="1" lang="ja-JP" altLang="en-US"/>
              <a:t>間違いがあるとしたら、ありうる理由は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37A7BD-4A84-75D0-2829-D095E844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EDE43D-43F3-10D0-542D-B20BF1DE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8761"/>
            <a:ext cx="7772400" cy="315183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0671C7-6343-E3F1-8986-748D86D45EC2}"/>
              </a:ext>
            </a:extLst>
          </p:cNvPr>
          <p:cNvSpPr txBox="1"/>
          <p:nvPr/>
        </p:nvSpPr>
        <p:spPr>
          <a:xfrm>
            <a:off x="4424854" y="982695"/>
            <a:ext cx="4288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solidFill>
                  <a:srgbClr val="0432FF"/>
                </a:solidFill>
              </a:rPr>
              <a:t>https://www.mhlw.go.jp/content/000940528.pdf</a:t>
            </a:r>
            <a:endParaRPr lang="en-US" altLang="ja-JP" sz="1600" dirty="0">
              <a:solidFill>
                <a:srgbClr val="0432FF"/>
              </a:solidFill>
            </a:endParaRPr>
          </a:p>
          <a:p>
            <a:r>
              <a:rPr lang="ja-JP" altLang="en-US" sz="1600">
                <a:solidFill>
                  <a:srgbClr val="0432FF"/>
                </a:solidFill>
              </a:rPr>
              <a:t>東京都のワクチン接種会場で配布資料の一部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B98762-1A5B-D569-70C6-E1F0ABAD8D15}"/>
              </a:ext>
            </a:extLst>
          </p:cNvPr>
          <p:cNvSpPr txBox="1"/>
          <p:nvPr/>
        </p:nvSpPr>
        <p:spPr>
          <a:xfrm>
            <a:off x="5278163" y="4634166"/>
            <a:ext cx="3237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数値が</a:t>
            </a:r>
            <a:r>
              <a:rPr kumimoji="1" lang="en-US" altLang="ja-JP" b="1" dirty="0"/>
              <a:t>10</a:t>
            </a:r>
            <a:r>
              <a:rPr kumimoji="1" lang="ja-JP" altLang="en-US" b="1"/>
              <a:t>個程度以上あれば、</a:t>
            </a:r>
            <a:endParaRPr kumimoji="1" lang="en-US" altLang="ja-JP" b="1" dirty="0"/>
          </a:p>
          <a:p>
            <a:r>
              <a:rPr kumimoji="1" lang="ja-JP" altLang="en-US" b="1"/>
              <a:t>確認作業は容易ではなく、</a:t>
            </a:r>
            <a:endParaRPr kumimoji="1" lang="en-US" altLang="ja-JP" b="1" dirty="0"/>
          </a:p>
          <a:p>
            <a:r>
              <a:rPr kumimoji="1" lang="ja-JP" altLang="en-US" b="1"/>
              <a:t>よく記載ミスは発生する。</a:t>
            </a:r>
            <a:endParaRPr kumimoji="1" lang="en-US" altLang="ja-JP" b="1" dirty="0"/>
          </a:p>
        </p:txBody>
      </p:sp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08F9C086-FB7A-CC0B-C169-856D1F588BB3}"/>
              </a:ext>
            </a:extLst>
          </p:cNvPr>
          <p:cNvSpPr/>
          <p:nvPr/>
        </p:nvSpPr>
        <p:spPr>
          <a:xfrm>
            <a:off x="4897821" y="4492122"/>
            <a:ext cx="3815254" cy="1160419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555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64211F-9FDF-1829-CA26-A748DBE8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他のプログラムに関して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7CBA3-9AA0-F200-E1F4-455697327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2008</a:t>
            </a:r>
            <a:r>
              <a:rPr kumimoji="1" lang="ja-JP" altLang="en-US"/>
              <a:t>年頃に</a:t>
            </a:r>
            <a:r>
              <a:rPr lang="ja-JP" altLang="en-US"/>
              <a:t>一度</a:t>
            </a:r>
            <a:r>
              <a:rPr kumimoji="1" lang="en-US" altLang="ja-JP" dirty="0"/>
              <a:t>Ruby</a:t>
            </a:r>
            <a:r>
              <a:rPr kumimoji="1" lang="ja-JP" altLang="en-US"/>
              <a:t>で作った。</a:t>
            </a:r>
            <a:endParaRPr kumimoji="1" lang="en-US" altLang="ja-JP" dirty="0"/>
          </a:p>
          <a:p>
            <a:r>
              <a:rPr lang="en-US" altLang="ja-JP" dirty="0" err="1"/>
              <a:t>primefind</a:t>
            </a:r>
            <a:r>
              <a:rPr lang="ja-JP" altLang="en-US"/>
              <a:t>は</a:t>
            </a:r>
            <a:r>
              <a:rPr lang="en-US" altLang="ja-JP" dirty="0" err="1"/>
              <a:t>denomfind</a:t>
            </a:r>
            <a:r>
              <a:rPr lang="ja-JP" altLang="en-US"/>
              <a:t>と共に</a:t>
            </a:r>
            <a:r>
              <a:rPr lang="en-US" altLang="ja-JP" dirty="0"/>
              <a:t>App::</a:t>
            </a:r>
            <a:r>
              <a:rPr lang="en-US" altLang="ja-JP" dirty="0" err="1"/>
              <a:t>denomfind</a:t>
            </a:r>
            <a:r>
              <a:rPr lang="ja-JP" altLang="en-US"/>
              <a:t>に同梱。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の</a:t>
            </a:r>
            <a:r>
              <a:rPr lang="en-US" altLang="ja-JP" dirty="0" err="1"/>
              <a:t>colorplus</a:t>
            </a:r>
            <a:r>
              <a:rPr lang="en-US" altLang="ja-JP" dirty="0"/>
              <a:t> </a:t>
            </a:r>
            <a:r>
              <a:rPr lang="ja-JP" altLang="en-US"/>
              <a:t>で </a:t>
            </a:r>
            <a:r>
              <a:rPr lang="en-US" altLang="ja-JP" dirty="0" err="1"/>
              <a:t>colorplus</a:t>
            </a:r>
            <a:r>
              <a:rPr lang="en-US" altLang="ja-JP" dirty="0"/>
              <a:t> -0</a:t>
            </a:r>
            <a:r>
              <a:rPr lang="ja-JP" altLang="en-US"/>
              <a:t>により着色を消すことができる。</a:t>
            </a:r>
            <a:endParaRPr lang="en-US" altLang="ja-JP" dirty="0"/>
          </a:p>
          <a:p>
            <a:r>
              <a:rPr lang="en-US" altLang="ja-JP" dirty="0"/>
              <a:t>App::</a:t>
            </a:r>
            <a:r>
              <a:rPr lang="en-US" altLang="ja-JP" dirty="0" err="1"/>
              <a:t>expandtab</a:t>
            </a:r>
            <a:r>
              <a:rPr lang="ja-JP" altLang="en-US"/>
              <a:t> の</a:t>
            </a:r>
            <a:r>
              <a:rPr lang="en-US" altLang="ja-JP" dirty="0" err="1"/>
              <a:t>expandtab</a:t>
            </a:r>
            <a:r>
              <a:rPr lang="ja-JP" altLang="en-US"/>
              <a:t> でタブ文字の縦揃えが出来る。</a:t>
            </a:r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A78189-69E2-F36C-5E7A-068D68B4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74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F1CE33-1139-7459-0FF8-C07E841A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36" y="406400"/>
            <a:ext cx="7886700" cy="54927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素朴な疑問</a:t>
            </a:r>
            <a:r>
              <a:rPr kumimoji="1" lang="en-US" altLang="ja-JP" dirty="0"/>
              <a:t>(2/2)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178680-E600-2A05-29F4-29DC254BA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70078"/>
            <a:ext cx="7886700" cy="9059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/>
              <a:t>「有効回答人数は</a:t>
            </a:r>
            <a:r>
              <a:rPr kumimoji="1" lang="en-US" altLang="ja-JP" dirty="0"/>
              <a:t>726</a:t>
            </a:r>
            <a:r>
              <a:rPr kumimoji="1" lang="ja-JP" altLang="en-US"/>
              <a:t>人」というヒントあり。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小学生、中学生、男子、女子のそれぞれの人数は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A42B42-1600-F6A0-4BE5-93DC669D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1026" name="Picture 2" descr="複数回答　有効回答726人">
            <a:extLst>
              <a:ext uri="{FF2B5EF4-FFF2-40B4-BE49-F238E27FC236}">
                <a16:creationId xmlns:a16="http://schemas.microsoft.com/office/drawing/2014/main" id="{2F75C6DD-E14F-7848-FBBA-E3FCF740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1" y="1135062"/>
            <a:ext cx="7356298" cy="38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5B9CBE-B838-76EF-4232-0605018C15FE}"/>
              </a:ext>
            </a:extLst>
          </p:cNvPr>
          <p:cNvSpPr txBox="1"/>
          <p:nvPr/>
        </p:nvSpPr>
        <p:spPr>
          <a:xfrm>
            <a:off x="4340772" y="419427"/>
            <a:ext cx="4666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432FF"/>
                </a:solidFill>
              </a:rPr>
              <a:t>https://</a:t>
            </a:r>
            <a:r>
              <a:rPr lang="en-US" altLang="ja-JP" sz="1400" dirty="0" err="1">
                <a:solidFill>
                  <a:srgbClr val="0432FF"/>
                </a:solidFill>
              </a:rPr>
              <a:t>nlab.itmedia.co.jp</a:t>
            </a:r>
            <a:r>
              <a:rPr lang="en-US" altLang="ja-JP" sz="1400" dirty="0">
                <a:solidFill>
                  <a:srgbClr val="0432FF"/>
                </a:solidFill>
              </a:rPr>
              <a:t>/</a:t>
            </a:r>
            <a:r>
              <a:rPr lang="en-US" altLang="ja-JP" sz="1400" dirty="0" err="1">
                <a:solidFill>
                  <a:srgbClr val="0432FF"/>
                </a:solidFill>
              </a:rPr>
              <a:t>nl</a:t>
            </a:r>
            <a:r>
              <a:rPr lang="en-US" altLang="ja-JP" sz="1400" dirty="0">
                <a:solidFill>
                  <a:srgbClr val="0432FF"/>
                </a:solidFill>
              </a:rPr>
              <a:t>/articles/1812/12/news047.html </a:t>
            </a:r>
            <a:r>
              <a:rPr lang="ja-JP" altLang="en-US" sz="1400">
                <a:solidFill>
                  <a:srgbClr val="0432FF"/>
                </a:solidFill>
              </a:rPr>
              <a:t>バンダイのお年玉についての記事</a:t>
            </a:r>
            <a:r>
              <a:rPr lang="en-US" altLang="ja-JP" sz="1400" dirty="0">
                <a:solidFill>
                  <a:srgbClr val="0432FF"/>
                </a:solidFill>
              </a:rPr>
              <a:t>(2018</a:t>
            </a:r>
            <a:r>
              <a:rPr lang="ja-JP" altLang="en-US" sz="1400">
                <a:solidFill>
                  <a:srgbClr val="0432FF"/>
                </a:solidFill>
              </a:rPr>
              <a:t>年</a:t>
            </a:r>
            <a:r>
              <a:rPr lang="en-US" altLang="ja-JP" sz="1400" dirty="0">
                <a:solidFill>
                  <a:srgbClr val="0432FF"/>
                </a:solidFill>
              </a:rPr>
              <a:t>)</a:t>
            </a:r>
            <a:endParaRPr lang="ja-JP" altLang="en-US" sz="1400">
              <a:solidFill>
                <a:srgbClr val="0432F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067F8F-5F4C-339C-FA22-9AB5E5E6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51" y="4928691"/>
            <a:ext cx="2364356" cy="262073"/>
          </a:xfrm>
          <a:prstGeom prst="rect">
            <a:avLst/>
          </a:prstGeom>
        </p:spPr>
      </p:pic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BE658A21-33E9-1FC2-7E43-99F4AF4BBE80}"/>
              </a:ext>
            </a:extLst>
          </p:cNvPr>
          <p:cNvSpPr/>
          <p:nvPr/>
        </p:nvSpPr>
        <p:spPr>
          <a:xfrm>
            <a:off x="3258208" y="4933558"/>
            <a:ext cx="5885794" cy="905968"/>
          </a:xfrm>
          <a:prstGeom prst="cloudCallout">
            <a:avLst>
              <a:gd name="adj1" fmla="val -41218"/>
              <a:gd name="adj2" fmla="val -1857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2380A9-119E-D58F-CE5D-25044EBCDE54}"/>
              </a:ext>
            </a:extLst>
          </p:cNvPr>
          <p:cNvSpPr txBox="1"/>
          <p:nvPr/>
        </p:nvSpPr>
        <p:spPr>
          <a:xfrm>
            <a:off x="4004441" y="5056898"/>
            <a:ext cx="500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どれかの内訳の人数が少なすぎて、その場合に信頼性の低い統計値になっていないだろうか</a:t>
            </a:r>
            <a:r>
              <a:rPr kumimoji="1" lang="en-US" altLang="ja-JP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51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E2660-B6A6-08EE-FD49-3CDEF24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引き続く疑問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C5B517-88A1-B9E3-BDA9-6F7EEE90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3" y="1303283"/>
            <a:ext cx="8366235" cy="48736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b="1"/>
              <a:t>複数の割合近似値</a:t>
            </a:r>
            <a:r>
              <a:rPr kumimoji="1" lang="ja-JP" altLang="en-US"/>
              <a:t>から</a:t>
            </a:r>
            <a:r>
              <a:rPr kumimoji="1" lang="ja-JP" altLang="en-US" b="1"/>
              <a:t>共通分母</a:t>
            </a:r>
            <a:r>
              <a:rPr kumimoji="1" lang="ja-JP" altLang="en-US"/>
              <a:t>の値を求めたい。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u="sng"/>
              <a:t>共通分母の候補値</a:t>
            </a:r>
            <a:r>
              <a:rPr kumimoji="1" lang="ja-JP" altLang="en-US"/>
              <a:t>は、どんな現れ方をするか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そこにある未知の</a:t>
            </a:r>
            <a:r>
              <a:rPr lang="ja-JP" altLang="en-US" u="sng"/>
              <a:t>数理的な性質</a:t>
            </a:r>
            <a:r>
              <a:rPr lang="ja-JP" altLang="en-US"/>
              <a:t>はないか</a:t>
            </a:r>
            <a:r>
              <a:rPr lang="en-US" altLang="ja-JP" dirty="0"/>
              <a:t>?</a:t>
            </a:r>
          </a:p>
          <a:p>
            <a:pPr lvl="1"/>
            <a:r>
              <a:rPr kumimoji="1" lang="ja-JP" altLang="en-US"/>
              <a:t>何桁の近似値が何個揃えば、分母を推定しやすいか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ありうる手入力ミス等への良い対応の仕方は</a:t>
            </a:r>
            <a:r>
              <a:rPr kumimoji="1" lang="en-US" altLang="ja-JP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上記の解決策に対して、</a:t>
            </a:r>
            <a:r>
              <a:rPr lang="ja-JP" altLang="en-US" u="sng"/>
              <a:t>有用性の確認方法</a:t>
            </a:r>
            <a:r>
              <a:rPr lang="ja-JP" altLang="en-US"/>
              <a:t>は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E5438A-F1D2-D527-93F2-B0E3EE73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9221AD-2E9A-AE95-7013-CBFB38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05639" y="4273993"/>
            <a:ext cx="3532722" cy="2338662"/>
          </a:xfrm>
          <a:prstGeom prst="rect">
            <a:avLst/>
          </a:prstGeom>
          <a:effectLst>
            <a:softEdge rad="46746"/>
          </a:effectLst>
        </p:spPr>
      </p:pic>
    </p:spTree>
    <p:extLst>
      <p:ext uri="{BB962C8B-B14F-4D97-AF65-F5344CB8AC3E}">
        <p14:creationId xmlns:p14="http://schemas.microsoft.com/office/powerpoint/2010/main" val="266170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0C20E8A-6356-576C-05EE-841442C9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5" y="1709739"/>
            <a:ext cx="8570421" cy="2852737"/>
          </a:xfrm>
        </p:spPr>
        <p:txBody>
          <a:bodyPr>
            <a:normAutofit/>
          </a:bodyPr>
          <a:lstStyle/>
          <a:p>
            <a:r>
              <a:rPr lang="en-US" altLang="ja-JP" sz="7200" b="1" dirty="0"/>
              <a:t>2. </a:t>
            </a:r>
            <a:r>
              <a:rPr lang="ja-JP" altLang="en-US" sz="7200" b="1"/>
              <a:t>プログラムの設計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CD9DDED2-D45A-2B59-52AB-E3641CC96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63034"/>
            <a:ext cx="7886700" cy="1500187"/>
          </a:xfrm>
        </p:spPr>
        <p:txBody>
          <a:bodyPr/>
          <a:lstStyle/>
          <a:p>
            <a:r>
              <a:rPr lang="ja-JP" altLang="en-US"/>
              <a:t>割合の数を表す近似が複数ある場合に、</a:t>
            </a:r>
            <a:endParaRPr lang="en-US" altLang="ja-JP" dirty="0"/>
          </a:p>
          <a:p>
            <a:r>
              <a:rPr lang="ja-JP" altLang="en-US"/>
              <a:t>その分母の候補値を算出するプログラムを作ったので、</a:t>
            </a:r>
            <a:endParaRPr lang="en-US" altLang="ja-JP" dirty="0"/>
          </a:p>
          <a:p>
            <a:r>
              <a:rPr lang="ja-JP" altLang="en-US"/>
              <a:t>そのプログラムの設計について解説する。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9EDCE8-1EAC-D088-3CFF-55366003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7992AE4-261D-22F3-031E-0A018C0B1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77297" y="474557"/>
            <a:ext cx="4979882" cy="2789656"/>
          </a:xfrm>
          <a:prstGeom prst="rect">
            <a:avLst/>
          </a:prstGeom>
          <a:effectLst>
            <a:softEdge rad="90992"/>
          </a:effectLst>
        </p:spPr>
      </p:pic>
    </p:spTree>
    <p:extLst>
      <p:ext uri="{BB962C8B-B14F-4D97-AF65-F5344CB8AC3E}">
        <p14:creationId xmlns:p14="http://schemas.microsoft.com/office/powerpoint/2010/main" val="274924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CE60CEC-9CD6-BA0B-A33B-C0A19C82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965"/>
          </a:xfrm>
        </p:spPr>
        <p:txBody>
          <a:bodyPr>
            <a:normAutofit fontScale="90000"/>
          </a:bodyPr>
          <a:lstStyle/>
          <a:p>
            <a:r>
              <a:rPr lang="ja-JP" altLang="en-US" b="1" u="sng"/>
              <a:t>計算原理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4B28EB2-1481-88CE-5BC1-ABE7B67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CC20DC1-22BE-AC31-9785-3E338D5E5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54" y="1106905"/>
            <a:ext cx="8739739" cy="5496026"/>
          </a:xfrm>
          <a:solidFill>
            <a:schemeClr val="accent5">
              <a:lumMod val="20000"/>
              <a:lumOff val="80000"/>
            </a:schemeClr>
          </a:solidFill>
          <a:effectLst>
            <a:softEdge rad="111303"/>
          </a:effectLst>
        </p:spPr>
        <p:txBody>
          <a:bodyPr lIns="251999" tIns="251999" rIns="251999" bIns="251999"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u="sng" dirty="0"/>
              <a:t> </a:t>
            </a:r>
            <a:r>
              <a:rPr lang="ja-JP" altLang="en-US" b="1" u="sng"/>
              <a:t>近似値</a:t>
            </a:r>
            <a:r>
              <a:rPr lang="en-US" altLang="ja-JP" b="1" u="sng" dirty="0"/>
              <a:t>Q </a:t>
            </a:r>
            <a:r>
              <a:rPr lang="ja-JP" altLang="en-US"/>
              <a:t>を、</a:t>
            </a:r>
            <a:r>
              <a:rPr lang="ja-JP" altLang="en-US" b="1"/>
              <a:t>実数上の半区間</a:t>
            </a:r>
            <a:r>
              <a:rPr lang="ja-JP" altLang="en-US"/>
              <a:t>と見なす。</a:t>
            </a:r>
            <a:endParaRPr lang="en-US" altLang="ja-JP" dirty="0"/>
          </a:p>
          <a:p>
            <a:pPr lvl="1"/>
            <a:r>
              <a:rPr lang="en-US" altLang="ja-JP" dirty="0"/>
              <a:t>Q </a:t>
            </a:r>
            <a:r>
              <a:rPr lang="ja-JP" altLang="en-US"/>
              <a:t>は</a:t>
            </a:r>
            <a:r>
              <a:rPr lang="ja-JP" altLang="en-US" b="1"/>
              <a:t>小数点以下</a:t>
            </a:r>
            <a:r>
              <a:rPr lang="en-US" altLang="ja-JP" b="1" dirty="0"/>
              <a:t>d</a:t>
            </a:r>
            <a:r>
              <a:rPr lang="ja-JP" altLang="en-US" b="1"/>
              <a:t>桁</a:t>
            </a:r>
            <a:r>
              <a:rPr lang="ja-JP" altLang="en-US"/>
              <a:t>まで</a:t>
            </a:r>
            <a:r>
              <a:rPr lang="en-US" altLang="ja-JP" dirty="0"/>
              <a:t>10</a:t>
            </a:r>
            <a:r>
              <a:rPr lang="ja-JP" altLang="en-US"/>
              <a:t>進数で記載されていたとする。</a:t>
            </a:r>
            <a:endParaRPr lang="en-US" altLang="ja-JP" dirty="0"/>
          </a:p>
          <a:p>
            <a:pPr lvl="1"/>
            <a:r>
              <a:rPr lang="ja-JP" altLang="en-US"/>
              <a:t>その半区間の幅は</a:t>
            </a:r>
            <a:r>
              <a:rPr lang="en-US" altLang="ja-JP" dirty="0"/>
              <a:t>0.1</a:t>
            </a:r>
            <a:r>
              <a:rPr lang="en-US" altLang="ja-JP" b="1" baseline="30000" dirty="0"/>
              <a:t>d</a:t>
            </a:r>
            <a:r>
              <a:rPr lang="ja-JP" altLang="en-US" baseline="30000"/>
              <a:t> </a:t>
            </a:r>
            <a:r>
              <a:rPr lang="en-US" altLang="ja-JP" dirty="0"/>
              <a:t>(0.1</a:t>
            </a:r>
            <a:r>
              <a:rPr lang="ja-JP" altLang="en-US"/>
              <a:t>の</a:t>
            </a:r>
            <a:r>
              <a:rPr lang="en-US" altLang="ja-JP" dirty="0"/>
              <a:t>d</a:t>
            </a:r>
            <a:r>
              <a:rPr lang="ja-JP" altLang="en-US"/>
              <a:t>乗</a:t>
            </a:r>
            <a:r>
              <a:rPr lang="en-US" altLang="ja-JP" dirty="0"/>
              <a:t>)</a:t>
            </a:r>
            <a:r>
              <a:rPr lang="ja-JP" altLang="en-US"/>
              <a:t>となる。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Q</a:t>
            </a:r>
            <a:r>
              <a:rPr lang="ja-JP" altLang="en-US"/>
              <a:t>の近似前の数は、丸め方で異なる区間となる。</a:t>
            </a:r>
            <a:endParaRPr lang="en-US" altLang="ja-JP" dirty="0"/>
          </a:p>
          <a:p>
            <a:pPr lvl="1"/>
            <a:r>
              <a:rPr lang="ja-JP" altLang="en-US"/>
              <a:t> </a:t>
            </a:r>
            <a:r>
              <a:rPr lang="en-US" altLang="ja-JP" dirty="0"/>
              <a:t>[</a:t>
            </a:r>
            <a:r>
              <a:rPr lang="ja-JP" altLang="en-US"/>
              <a:t> </a:t>
            </a:r>
            <a:r>
              <a:rPr lang="en-US" altLang="ja-JP" dirty="0"/>
              <a:t>Q , Q + 0.1</a:t>
            </a:r>
            <a:r>
              <a:rPr lang="en-US" altLang="ja-JP" b="1" baseline="30000" dirty="0"/>
              <a:t>d</a:t>
            </a:r>
            <a:r>
              <a:rPr lang="ja-JP" altLang="en-US" b="1" baseline="30000"/>
              <a:t> </a:t>
            </a:r>
            <a:r>
              <a:rPr lang="en-US" altLang="ja-JP" dirty="0"/>
              <a:t>)  : </a:t>
            </a:r>
            <a:r>
              <a:rPr lang="ja-JP" altLang="en-US" b="1"/>
              <a:t>切り捨て </a:t>
            </a:r>
            <a:r>
              <a:rPr lang="en-US" altLang="ja-JP" dirty="0"/>
              <a:t>—</a:t>
            </a:r>
            <a:r>
              <a:rPr lang="ja-JP" altLang="en-US"/>
              <a:t> </a:t>
            </a:r>
            <a:r>
              <a:rPr lang="ja-JP" altLang="en-US" sz="1900"/>
              <a:t>左は閉端、右は開端 の半区間 </a:t>
            </a:r>
            <a:r>
              <a:rPr lang="ja-JP" altLang="en-US" sz="1600" b="1" spc="-300"/>
              <a:t>○</a:t>
            </a:r>
            <a:r>
              <a:rPr lang="en-US" altLang="ja-JP" sz="1900" b="1" spc="-300" dirty="0"/>
              <a:t>——</a:t>
            </a:r>
            <a:r>
              <a:rPr lang="ja-JP" altLang="en-US" sz="1600" b="1" spc="-300"/>
              <a:t>●</a:t>
            </a:r>
          </a:p>
          <a:p>
            <a:pPr lvl="1"/>
            <a:r>
              <a:rPr lang="ja-JP" altLang="en-US"/>
              <a:t> </a:t>
            </a:r>
            <a:r>
              <a:rPr lang="en-US" altLang="ja-JP" dirty="0"/>
              <a:t>(</a:t>
            </a:r>
            <a:r>
              <a:rPr lang="ja-JP" altLang="en-US"/>
              <a:t> </a:t>
            </a:r>
            <a:r>
              <a:rPr lang="en-US" altLang="ja-JP" dirty="0"/>
              <a:t>Q - 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Q</a:t>
            </a:r>
            <a:r>
              <a:rPr lang="ja-JP" altLang="en-US"/>
              <a:t> </a:t>
            </a:r>
            <a:r>
              <a:rPr lang="en-US" altLang="ja-JP" dirty="0"/>
              <a:t>]</a:t>
            </a:r>
            <a:r>
              <a:rPr lang="ja-JP" altLang="en-US"/>
              <a:t> </a:t>
            </a:r>
            <a:r>
              <a:rPr lang="en-US" altLang="ja-JP" dirty="0"/>
              <a:t>: </a:t>
            </a:r>
            <a:r>
              <a:rPr lang="ja-JP" altLang="en-US" b="1"/>
              <a:t>切り上げ  </a:t>
            </a:r>
            <a:r>
              <a:rPr lang="en-US" altLang="ja-JP" dirty="0"/>
              <a:t>—</a:t>
            </a:r>
            <a:r>
              <a:rPr lang="ja-JP" altLang="en-US"/>
              <a:t> </a:t>
            </a:r>
            <a:r>
              <a:rPr lang="ja-JP" altLang="en-US" sz="1900"/>
              <a:t>左は開端、右は閉端 の半区間 </a:t>
            </a:r>
            <a:r>
              <a:rPr lang="ja-JP" altLang="en-US" sz="1600" spc="-300"/>
              <a:t>●</a:t>
            </a:r>
            <a:r>
              <a:rPr lang="en-US" altLang="ja-JP" sz="1900" b="1" spc="-300" dirty="0"/>
              <a:t>——</a:t>
            </a:r>
            <a:r>
              <a:rPr lang="ja-JP" altLang="en-US" sz="1600" spc="-300"/>
              <a:t>○</a:t>
            </a:r>
            <a:endParaRPr lang="ja-JP" altLang="en-US" sz="1900" b="1" spc="-300"/>
          </a:p>
          <a:p>
            <a:pPr lvl="1"/>
            <a:r>
              <a:rPr lang="ja-JP" altLang="en-US"/>
              <a:t> </a:t>
            </a:r>
            <a:r>
              <a:rPr lang="en-US" altLang="ja-JP" dirty="0"/>
              <a:t>[Q - 0.5×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Q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r>
              <a:rPr lang="ja-JP" altLang="en-US"/>
              <a:t> </a:t>
            </a:r>
            <a:r>
              <a:rPr lang="en-US" altLang="ja-JP" b="1" dirty="0">
                <a:solidFill>
                  <a:srgbClr val="C00000"/>
                </a:solidFill>
              </a:rPr>
              <a:t>(#) </a:t>
            </a:r>
            <a:r>
              <a:rPr lang="en-US" altLang="ja-JP" dirty="0"/>
              <a:t>: </a:t>
            </a:r>
            <a:r>
              <a:rPr lang="en-US" altLang="ja-JP" sz="1900" dirty="0"/>
              <a:t>(</a:t>
            </a:r>
            <a:r>
              <a:rPr lang="ja-JP" altLang="en-US" sz="1900"/>
              <a:t>単純な</a:t>
            </a:r>
            <a:r>
              <a:rPr lang="en-US" altLang="ja-JP" sz="1900" dirty="0"/>
              <a:t>1</a:t>
            </a:r>
            <a:r>
              <a:rPr lang="ja-JP" altLang="en-US" sz="1900"/>
              <a:t>回だけの</a:t>
            </a:r>
            <a:r>
              <a:rPr lang="en-US" altLang="ja-JP" sz="1900" dirty="0"/>
              <a:t>)</a:t>
            </a:r>
            <a:r>
              <a:rPr lang="ja-JP" altLang="en-US" b="1"/>
              <a:t>四捨五入</a:t>
            </a:r>
            <a:endParaRPr lang="en-US" altLang="ja-JP" b="1" dirty="0">
              <a:solidFill>
                <a:srgbClr val="C00000"/>
              </a:solidFill>
            </a:endParaRPr>
          </a:p>
          <a:p>
            <a:pPr lvl="1"/>
            <a:r>
              <a:rPr lang="en-US" altLang="ja-JP" dirty="0"/>
              <a:t>[ Q - </a:t>
            </a:r>
            <a:r>
              <a:rPr lang="en-US" altLang="ja-JP" b="1" dirty="0"/>
              <a:t>0.55</a:t>
            </a:r>
            <a:r>
              <a:rPr lang="en-US" altLang="ja-JP" dirty="0"/>
              <a:t>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 , Q + 0.5× 0.1</a:t>
            </a:r>
            <a:r>
              <a:rPr lang="en-US" altLang="ja-JP" b="1" baseline="30000" dirty="0"/>
              <a:t>d</a:t>
            </a:r>
            <a:r>
              <a:rPr lang="en-US" altLang="ja-JP" dirty="0"/>
              <a:t>)</a:t>
            </a:r>
            <a:r>
              <a:rPr lang="ja-JP" altLang="en-US"/>
              <a:t> </a:t>
            </a:r>
            <a:r>
              <a:rPr lang="en-US" altLang="ja-JP" dirty="0"/>
              <a:t>: </a:t>
            </a:r>
            <a:r>
              <a:rPr lang="en-US" altLang="ja-JP" b="1" dirty="0"/>
              <a:t>2</a:t>
            </a:r>
            <a:r>
              <a:rPr lang="ja-JP" altLang="en-US" b="1"/>
              <a:t>回目の四捨五入で</a:t>
            </a:r>
            <a:r>
              <a:rPr lang="en-US" altLang="ja-JP" b="1" dirty="0"/>
              <a:t>1</a:t>
            </a:r>
            <a:r>
              <a:rPr lang="ja-JP" altLang="en-US" b="1"/>
              <a:t>桁縮めた場合</a:t>
            </a:r>
            <a:endParaRPr lang="en-US" altLang="ja-JP" b="1" dirty="0"/>
          </a:p>
          <a:p>
            <a:pPr lvl="1"/>
            <a:r>
              <a:rPr lang="ja-JP" altLang="en-US" b="1">
                <a:solidFill>
                  <a:srgbClr val="C00000"/>
                </a:solidFill>
              </a:rPr>
              <a:t>偶数丸め</a:t>
            </a:r>
            <a:r>
              <a:rPr lang="ja-JP" altLang="en-US">
                <a:solidFill>
                  <a:srgbClr val="C00000"/>
                </a:solidFill>
              </a:rPr>
              <a:t>の場合、</a:t>
            </a:r>
            <a:r>
              <a:rPr lang="en-US" altLang="ja-JP" dirty="0">
                <a:solidFill>
                  <a:srgbClr val="C00000"/>
                </a:solidFill>
              </a:rPr>
              <a:t>Q</a:t>
            </a:r>
            <a:r>
              <a:rPr lang="ja-JP" altLang="en-US">
                <a:solidFill>
                  <a:srgbClr val="C00000"/>
                </a:solidFill>
              </a:rPr>
              <a:t>の最下位の偶</a:t>
            </a:r>
            <a:r>
              <a:rPr lang="en-US" altLang="ja-JP" dirty="0">
                <a:solidFill>
                  <a:srgbClr val="C00000"/>
                </a:solidFill>
              </a:rPr>
              <a:t>/</a:t>
            </a:r>
            <a:r>
              <a:rPr lang="ja-JP" altLang="en-US">
                <a:solidFill>
                  <a:srgbClr val="C00000"/>
                </a:solidFill>
              </a:rPr>
              <a:t>奇により区間</a:t>
            </a:r>
            <a:r>
              <a:rPr lang="en-US" altLang="ja-JP" dirty="0">
                <a:solidFill>
                  <a:srgbClr val="C00000"/>
                </a:solidFill>
              </a:rPr>
              <a:t>(#)</a:t>
            </a:r>
            <a:r>
              <a:rPr lang="ja-JP" altLang="en-US">
                <a:solidFill>
                  <a:srgbClr val="C00000"/>
                </a:solidFill>
              </a:rPr>
              <a:t>を閉</a:t>
            </a:r>
            <a:r>
              <a:rPr lang="en-US" altLang="ja-JP" dirty="0">
                <a:solidFill>
                  <a:srgbClr val="C00000"/>
                </a:solidFill>
              </a:rPr>
              <a:t>/</a:t>
            </a:r>
            <a:r>
              <a:rPr lang="ja-JP" altLang="en-US">
                <a:solidFill>
                  <a:srgbClr val="C00000"/>
                </a:solidFill>
              </a:rPr>
              <a:t>開に変える。</a:t>
            </a:r>
            <a:endParaRPr lang="en-US" altLang="ja-JP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候補となる分母</a:t>
            </a:r>
            <a:r>
              <a:rPr lang="en-US" altLang="ja-JP" dirty="0"/>
              <a:t> D=1,2,3,… </a:t>
            </a:r>
            <a:r>
              <a:rPr kumimoji="1" lang="ja-JP" altLang="en-US"/>
              <a:t> ∈ </a:t>
            </a:r>
            <a:r>
              <a:rPr kumimoji="1" lang="en-US" altLang="ja-JP" dirty="0" err="1"/>
              <a:t>ℕ</a:t>
            </a:r>
            <a:r>
              <a:rPr lang="ja-JP" altLang="en-US"/>
              <a:t>に対し</a:t>
            </a:r>
            <a:r>
              <a:rPr lang="en-US" altLang="ja-JP" dirty="0"/>
              <a:t>:</a:t>
            </a:r>
          </a:p>
          <a:p>
            <a:pPr lvl="1"/>
            <a:r>
              <a:rPr lang="ja-JP" altLang="en-US" u="sng"/>
              <a:t>その区間に</a:t>
            </a:r>
            <a:r>
              <a:rPr lang="en-US" altLang="ja-JP" b="1" u="sng" dirty="0"/>
              <a:t>D</a:t>
            </a:r>
            <a:r>
              <a:rPr lang="ja-JP" altLang="en-US" b="1" u="sng"/>
              <a:t>を乗算</a:t>
            </a:r>
            <a:r>
              <a:rPr lang="ja-JP" altLang="en-US"/>
              <a:t>。その区間に含まれる整数</a:t>
            </a:r>
            <a:r>
              <a:rPr lang="en-US" altLang="ja-JP" dirty="0"/>
              <a:t>N</a:t>
            </a:r>
            <a:r>
              <a:rPr lang="ja-JP" altLang="en-US"/>
              <a:t>全てが</a:t>
            </a:r>
            <a:r>
              <a:rPr lang="ja-JP" altLang="en-US" b="1"/>
              <a:t>分子の候補</a:t>
            </a:r>
            <a:r>
              <a:rPr lang="ja-JP" altLang="en-US"/>
              <a:t>。</a:t>
            </a:r>
            <a:endParaRPr lang="en-US" altLang="ja-JP" dirty="0"/>
          </a:p>
          <a:p>
            <a:pPr lvl="1"/>
            <a:r>
              <a:rPr lang="en-US" altLang="ja-JP" dirty="0"/>
              <a:t>10</a:t>
            </a:r>
            <a:r>
              <a:rPr lang="ja-JP" altLang="en-US"/>
              <a:t>進数を意識した計算を要する</a:t>
            </a:r>
            <a:r>
              <a:rPr lang="en-US" altLang="ja-JP" sz="1900" dirty="0"/>
              <a:t>(2</a:t>
            </a:r>
            <a:r>
              <a:rPr lang="ja-JP" altLang="en-US" sz="1900"/>
              <a:t>進小数で計算すると誤差が発生</a:t>
            </a:r>
            <a:r>
              <a:rPr lang="en-US" altLang="ja-JP" sz="1900" dirty="0"/>
              <a:t>)</a:t>
            </a:r>
            <a:r>
              <a:rPr lang="ja-JP" altLang="en-US"/>
              <a:t>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与えた</a:t>
            </a:r>
            <a:r>
              <a:rPr lang="ja-JP" altLang="en-US" u="sng"/>
              <a:t>全て</a:t>
            </a:r>
            <a:r>
              <a:rPr lang="ja-JP" altLang="en-US"/>
              <a:t>の割合の近似値に対して</a:t>
            </a:r>
            <a:r>
              <a:rPr lang="en-US" altLang="ja-JP" dirty="0"/>
              <a:t>:</a:t>
            </a:r>
          </a:p>
          <a:p>
            <a:pPr lvl="1"/>
            <a:r>
              <a:rPr lang="en-US" altLang="ja-JP" dirty="0"/>
              <a:t>D=1,2,3,… </a:t>
            </a:r>
            <a:r>
              <a:rPr kumimoji="1" lang="ja-JP" altLang="en-US"/>
              <a:t>∈ </a:t>
            </a:r>
            <a:r>
              <a:rPr kumimoji="1" lang="en-US" altLang="ja-JP" dirty="0" err="1"/>
              <a:t>ℕ</a:t>
            </a:r>
            <a:r>
              <a:rPr lang="ja-JP" altLang="en-US"/>
              <a:t>のそれぞれについて、分子の候補が存在するか</a:t>
            </a:r>
            <a:r>
              <a:rPr lang="en-US" altLang="ja-JP" dirty="0"/>
              <a:t>?</a:t>
            </a:r>
          </a:p>
          <a:p>
            <a:pPr lvl="1"/>
            <a:r>
              <a:rPr lang="ja-JP" altLang="en-US" sz="2100"/>
              <a:t>前項目を目で見て分かりやすく、途中の計算結果も含めて表示する。</a:t>
            </a:r>
            <a:endParaRPr lang="en-US" altLang="ja-JP" sz="2100" dirty="0"/>
          </a:p>
        </p:txBody>
      </p:sp>
    </p:spTree>
    <p:extLst>
      <p:ext uri="{BB962C8B-B14F-4D97-AF65-F5344CB8AC3E}">
        <p14:creationId xmlns:p14="http://schemas.microsoft.com/office/powerpoint/2010/main" val="56655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614479-40B9-760E-D613-75036C60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632"/>
            <a:ext cx="7886700" cy="926839"/>
          </a:xfrm>
        </p:spPr>
        <p:txBody>
          <a:bodyPr/>
          <a:lstStyle/>
          <a:p>
            <a:r>
              <a:rPr lang="ja-JP" altLang="en-US"/>
              <a:t>設計方針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F7593B-7EA2-9AC6-2885-88DD3A709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37" y="1471353"/>
            <a:ext cx="7886700" cy="4705610"/>
          </a:xfrm>
        </p:spPr>
        <p:txBody>
          <a:bodyPr>
            <a:normAutofit/>
          </a:bodyPr>
          <a:lstStyle/>
          <a:p>
            <a:r>
              <a:rPr lang="ja-JP" altLang="en-US"/>
              <a:t>汎用性</a:t>
            </a:r>
            <a:r>
              <a:rPr lang="ja-JP" altLang="en-US" sz="2000"/>
              <a:t> ← 古めの環境でも、</a:t>
            </a:r>
            <a:r>
              <a:rPr lang="en-US" altLang="ja-JP" sz="2000" dirty="0"/>
              <a:t>50</a:t>
            </a:r>
            <a:r>
              <a:rPr lang="ja-JP" altLang="en-US" sz="2000"/>
              <a:t>年後でも。</a:t>
            </a:r>
            <a:endParaRPr lang="en-US" altLang="ja-JP" sz="2000" dirty="0"/>
          </a:p>
          <a:p>
            <a:r>
              <a:rPr lang="ja-JP" altLang="en-US"/>
              <a:t>コマンド入力時に使えるオプション</a:t>
            </a:r>
            <a:endParaRPr lang="en-US" altLang="ja-JP" dirty="0"/>
          </a:p>
          <a:p>
            <a:pPr lvl="1"/>
            <a:r>
              <a:rPr lang="ja-JP" altLang="en-US"/>
              <a:t>的確なオプションを設計。結果的に多数。</a:t>
            </a:r>
            <a:endParaRPr lang="en-US" altLang="ja-JP" dirty="0"/>
          </a:p>
          <a:p>
            <a:r>
              <a:rPr lang="ja-JP" altLang="en-US"/>
              <a:t>出力結果</a:t>
            </a:r>
            <a:r>
              <a:rPr lang="en-US" altLang="ja-JP" dirty="0"/>
              <a:t>: </a:t>
            </a:r>
          </a:p>
          <a:p>
            <a:pPr lvl="1"/>
            <a:r>
              <a:rPr lang="ja-JP" altLang="en-US"/>
              <a:t>結果視認性の確保のため、色 </a:t>
            </a:r>
            <a:r>
              <a:rPr lang="en-US" altLang="ja-JP" sz="2000" dirty="0"/>
              <a:t>(ANSI</a:t>
            </a:r>
            <a:r>
              <a:rPr lang="ja-JP" altLang="en-US" sz="2000"/>
              <a:t>カラー</a:t>
            </a:r>
            <a:r>
              <a:rPr lang="en-US" altLang="ja-JP" sz="2000" dirty="0"/>
              <a:t>)</a:t>
            </a:r>
            <a:r>
              <a:rPr lang="ja-JP" altLang="en-US"/>
              <a:t>を多用。</a:t>
            </a:r>
            <a:endParaRPr lang="en-US" altLang="ja-JP" dirty="0"/>
          </a:p>
          <a:p>
            <a:r>
              <a:rPr lang="ja-JP" altLang="en-US"/>
              <a:t>コマンドラインで使うことを前提とする</a:t>
            </a:r>
            <a:endParaRPr lang="en-US" altLang="ja-JP" dirty="0"/>
          </a:p>
          <a:p>
            <a:pPr lvl="1"/>
            <a:r>
              <a:rPr lang="ja-JP" altLang="en-US" sz="2000"/>
              <a:t>なお、</a:t>
            </a:r>
            <a:r>
              <a:rPr lang="en-US" altLang="ja-JP" sz="2000" dirty="0"/>
              <a:t> JavaScript + HTML</a:t>
            </a:r>
            <a:r>
              <a:rPr lang="ja-JP" altLang="en-US" sz="2000"/>
              <a:t>も検討したが、未着手。</a:t>
            </a:r>
            <a:endParaRPr lang="en-US" altLang="ja-JP" sz="2000" dirty="0"/>
          </a:p>
          <a:p>
            <a:r>
              <a:rPr lang="ja-JP" altLang="en-US"/>
              <a:t>機能の複雑さに応じた内部設計</a:t>
            </a:r>
            <a:endParaRPr lang="en-US" altLang="ja-JP" dirty="0"/>
          </a:p>
          <a:p>
            <a:pPr lvl="1"/>
            <a:r>
              <a:rPr lang="ja-JP" altLang="en-US" sz="2000"/>
              <a:t>必ずしも、平易なプログラムでは無い。</a:t>
            </a:r>
            <a:endParaRPr lang="en-US" altLang="ja-JP" sz="2000" dirty="0"/>
          </a:p>
          <a:p>
            <a:r>
              <a:rPr lang="ja-JP" altLang="en-US"/>
              <a:t>切れ味の良さ </a:t>
            </a:r>
            <a:r>
              <a:rPr lang="ja-JP" altLang="en-US" sz="1800"/>
              <a:t>← 特に、素朴な疑問に的確に応じているか</a:t>
            </a:r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C397D54-E190-5FFB-D79D-3D7845AF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EC7ED4-2508-F668-20FA-895E62191FA1}"/>
              </a:ext>
            </a:extLst>
          </p:cNvPr>
          <p:cNvSpPr txBox="1"/>
          <p:nvPr/>
        </p:nvSpPr>
        <p:spPr>
          <a:xfrm>
            <a:off x="390697" y="283031"/>
            <a:ext cx="8429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>
                <a:solidFill>
                  <a:srgbClr val="C00000"/>
                </a:solidFill>
              </a:rPr>
              <a:t>参照用 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; </a:t>
            </a:r>
            <a:r>
              <a:rPr kumimoji="1" lang="ja-JP" altLang="en-US" sz="1400" b="1">
                <a:solidFill>
                  <a:srgbClr val="C00000"/>
                </a:solidFill>
              </a:rPr>
              <a:t>知っている各種ソフトを比較する意図が無いと、このページはあまり役に立たないであろう。</a:t>
            </a:r>
          </a:p>
        </p:txBody>
      </p:sp>
    </p:spTree>
    <p:extLst>
      <p:ext uri="{BB962C8B-B14F-4D97-AF65-F5344CB8AC3E}">
        <p14:creationId xmlns:p14="http://schemas.microsoft.com/office/powerpoint/2010/main" val="91058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D93FE-8AAA-C5EC-34FE-B665783E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3182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コマンドのインストール方法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029B79-A6C8-F5D4-44A2-3221460F5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771" y="1321299"/>
            <a:ext cx="8427025" cy="2634449"/>
          </a:xfrm>
          <a:solidFill>
            <a:srgbClr val="F8F8CA"/>
          </a:solidFill>
          <a:effectLst>
            <a:softEdge rad="118725"/>
          </a:effectLst>
        </p:spPr>
        <p:txBody>
          <a:bodyPr wrap="square" lIns="251999" tIns="216000" rIns="251999" bIns="216000">
            <a:spAutoFit/>
          </a:bodyPr>
          <a:lstStyle/>
          <a:p>
            <a:r>
              <a:rPr kumimoji="1" lang="ja-JP" altLang="en-US"/>
              <a:t>インストール</a:t>
            </a:r>
            <a:r>
              <a:rPr lang="en-US" altLang="ja-JP" dirty="0"/>
              <a:t>:  		</a:t>
            </a:r>
            <a:r>
              <a:rPr kumimoji="1" lang="en-US" altLang="ja-JP" b="1" dirty="0" err="1">
                <a:solidFill>
                  <a:srgbClr val="0432FF"/>
                </a:solidFill>
              </a:rPr>
              <a:t>cpanm</a:t>
            </a:r>
            <a:r>
              <a:rPr kumimoji="1" lang="en-US" altLang="ja-JP" b="1" dirty="0">
                <a:solidFill>
                  <a:srgbClr val="0432FF"/>
                </a:solidFill>
              </a:rPr>
              <a:t> App::</a:t>
            </a:r>
            <a:r>
              <a:rPr kumimoji="1" lang="en-US" altLang="ja-JP" b="1" dirty="0" err="1">
                <a:solidFill>
                  <a:srgbClr val="0432FF"/>
                </a:solidFill>
              </a:rPr>
              <a:t>denomfind</a:t>
            </a:r>
            <a:endParaRPr kumimoji="1" lang="en-US" altLang="ja-JP" b="1" dirty="0">
              <a:solidFill>
                <a:srgbClr val="0432FF"/>
              </a:solidFill>
            </a:endParaRPr>
          </a:p>
          <a:p>
            <a:r>
              <a:rPr lang="ja-JP" altLang="en-US"/>
              <a:t>アンインストール</a:t>
            </a:r>
            <a:r>
              <a:rPr lang="en-US" altLang="ja-JP" dirty="0"/>
              <a:t>: 	</a:t>
            </a:r>
            <a:r>
              <a:rPr lang="en-US" altLang="ja-JP" dirty="0" err="1">
                <a:solidFill>
                  <a:srgbClr val="0432FF"/>
                </a:solidFill>
              </a:rPr>
              <a:t>cpanm</a:t>
            </a:r>
            <a:r>
              <a:rPr lang="en-US" altLang="ja-JP" dirty="0">
                <a:solidFill>
                  <a:srgbClr val="0432FF"/>
                </a:solidFill>
              </a:rPr>
              <a:t> –U App::</a:t>
            </a:r>
            <a:r>
              <a:rPr lang="en-US" altLang="ja-JP" dirty="0" err="1">
                <a:solidFill>
                  <a:srgbClr val="0432FF"/>
                </a:solidFill>
              </a:rPr>
              <a:t>denomfind</a:t>
            </a:r>
            <a:endParaRPr lang="en-US" altLang="ja-JP" dirty="0">
              <a:solidFill>
                <a:srgbClr val="0432FF"/>
              </a:solidFill>
            </a:endParaRPr>
          </a:p>
          <a:p>
            <a:pPr marL="0" indent="0">
              <a:buNone/>
            </a:pPr>
            <a:br>
              <a:rPr lang="en-US" altLang="ja-JP" dirty="0"/>
            </a:br>
            <a:r>
              <a:rPr lang="en-US" altLang="ja-JP" dirty="0" err="1"/>
              <a:t>cpanm</a:t>
            </a:r>
            <a:r>
              <a:rPr lang="ja-JP" altLang="en-US"/>
              <a:t>が使えない場合は、</a:t>
            </a:r>
            <a:r>
              <a:rPr lang="en-US" altLang="ja-JP" dirty="0" err="1">
                <a:solidFill>
                  <a:srgbClr val="0432FF"/>
                </a:solidFill>
              </a:rPr>
              <a:t>cpan</a:t>
            </a:r>
            <a:r>
              <a:rPr lang="ja-JP" altLang="en-US"/>
              <a:t> でも良いが、</a:t>
            </a:r>
            <a:br>
              <a:rPr lang="en-US" altLang="ja-JP" dirty="0"/>
            </a:br>
            <a:r>
              <a:rPr lang="ja-JP" altLang="en-US"/>
              <a:t>モジュールのアンインストールが難しくなる。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50CBF5-9E1B-E42B-6F79-388B62AB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62A-B3DF-6942-9885-885DCC433666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BF1992-E0F0-A3A5-4B5D-7A6987F84044}"/>
              </a:ext>
            </a:extLst>
          </p:cNvPr>
          <p:cNvSpPr txBox="1"/>
          <p:nvPr/>
        </p:nvSpPr>
        <p:spPr>
          <a:xfrm>
            <a:off x="165100" y="4411911"/>
            <a:ext cx="91214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ja-JP" altLang="en-US"/>
              <a:t>上記は</a:t>
            </a:r>
            <a:r>
              <a:rPr lang="en-US" altLang="ja-JP" dirty="0"/>
              <a:t>  Perl</a:t>
            </a:r>
            <a:r>
              <a:rPr lang="ja-JP" altLang="en-US"/>
              <a:t>のモジュールのインストールでよく用いられる方法である。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err="1"/>
              <a:t>cpanm</a:t>
            </a:r>
            <a:r>
              <a:rPr lang="ja-JP" altLang="en-US"/>
              <a:t>や</a:t>
            </a:r>
            <a:r>
              <a:rPr lang="en-US" altLang="ja-JP" dirty="0" err="1"/>
              <a:t>cpan</a:t>
            </a:r>
            <a:r>
              <a:rPr lang="ja-JP" altLang="en-US"/>
              <a:t>による一般的なインストールの方法は、下記で網羅的に説明をしている。</a:t>
            </a:r>
            <a:endParaRPr lang="en-US" altLang="ja-JP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u="sng" dirty="0">
                <a:hlinkClick r:id="rId2"/>
              </a:rPr>
              <a:t>https://metacpan.org/release/TULAMILI/Table-Hack-0.12/source/Table-Hack.pdf</a:t>
            </a:r>
            <a:endParaRPr kumimoji="1" lang="en-US" altLang="ja-JP" u="sng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u="sng" dirty="0">
                <a:hlinkClick r:id="rId3"/>
              </a:rPr>
              <a:t>https://www.ite.or.jp/wp/wp-content/uploads/opendata/tool201807.pdf</a:t>
            </a:r>
            <a:endParaRPr kumimoji="1" lang="en-US" altLang="ja-JP" dirty="0"/>
          </a:p>
          <a:p>
            <a:r>
              <a:rPr kumimoji="1" lang="ja-JP" altLang="en-US"/>
              <a:t>上記</a:t>
            </a:r>
            <a:r>
              <a:rPr kumimoji="1" lang="en-US" altLang="ja-JP" dirty="0"/>
              <a:t>2</a:t>
            </a:r>
            <a:r>
              <a:rPr kumimoji="1" lang="ja-JP" altLang="en-US"/>
              <a:t>個の</a:t>
            </a:r>
            <a:r>
              <a:rPr kumimoji="1" lang="en-US" altLang="ja-JP" dirty="0"/>
              <a:t>URL</a:t>
            </a:r>
            <a:r>
              <a:rPr kumimoji="1" lang="ja-JP" altLang="en-US"/>
              <a:t>にある同じ</a:t>
            </a:r>
            <a:r>
              <a:rPr kumimoji="1" lang="en-US" altLang="ja-JP" dirty="0"/>
              <a:t>PDF</a:t>
            </a:r>
            <a:r>
              <a:rPr kumimoji="1" lang="ja-JP" altLang="en-US"/>
              <a:t>形式ファイルは、</a:t>
            </a:r>
            <a:r>
              <a:rPr kumimoji="1" lang="en-US" altLang="ja-JP" dirty="0"/>
              <a:t>2018</a:t>
            </a:r>
            <a:r>
              <a:rPr kumimoji="1" lang="ja-JP" altLang="en-US"/>
              <a:t>年に下野寿之が用意している。</a:t>
            </a:r>
          </a:p>
        </p:txBody>
      </p:sp>
    </p:spTree>
    <p:extLst>
      <p:ext uri="{BB962C8B-B14F-4D97-AF65-F5344CB8AC3E}">
        <p14:creationId xmlns:p14="http://schemas.microsoft.com/office/powerpoint/2010/main" val="3729501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{11F2EFAA-4D0B-274C-9418-21654C410658}tf10001073</Template>
  <TotalTime>4023</TotalTime>
  <Words>3051</Words>
  <Application>Microsoft Macintosh PowerPoint</Application>
  <PresentationFormat>画面に合わせる (4:3)</PresentationFormat>
  <Paragraphs>221</Paragraphs>
  <Slides>30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6" baseType="lpstr">
      <vt:lpstr>游ゴシック</vt:lpstr>
      <vt:lpstr>Arial</vt:lpstr>
      <vt:lpstr>Calibri</vt:lpstr>
      <vt:lpstr>Calibri Light</vt:lpstr>
      <vt:lpstr>Courier New</vt:lpstr>
      <vt:lpstr>Office テーマ</vt:lpstr>
      <vt:lpstr>割合の近似値がいくつかある場合に 共通分母を探索するコマンド  </vt:lpstr>
      <vt:lpstr>1. 問題提起</vt:lpstr>
      <vt:lpstr>素朴な疑問(1/2)</vt:lpstr>
      <vt:lpstr>素朴な疑問(2/2)</vt:lpstr>
      <vt:lpstr>引き続く疑問</vt:lpstr>
      <vt:lpstr>2. プログラムの設計</vt:lpstr>
      <vt:lpstr>計算原理</vt:lpstr>
      <vt:lpstr>設計方針</vt:lpstr>
      <vt:lpstr>コマンドのインストール方法</vt:lpstr>
      <vt:lpstr>コマンドの 用途と有用性 :</vt:lpstr>
      <vt:lpstr>denomfindを使ったコマンド文の文法</vt:lpstr>
      <vt:lpstr>コマンドdenomfindの出力形式</vt:lpstr>
      <vt:lpstr>denomfind  と共に使うプログラム</vt:lpstr>
      <vt:lpstr>コマンドdenomfindの完成度について</vt:lpstr>
      <vt:lpstr>コマンドdenomfindの今後の計画</vt:lpstr>
      <vt:lpstr>3. コマンドの実行例</vt:lpstr>
      <vt:lpstr>コマンドの使用例</vt:lpstr>
      <vt:lpstr>コマンドの使用例</vt:lpstr>
      <vt:lpstr>コマンドの使用例</vt:lpstr>
      <vt:lpstr>コマンドの使用例</vt:lpstr>
      <vt:lpstr>4. 冒頭2個の題材への適用</vt:lpstr>
      <vt:lpstr>PowerPoint プレゼンテーション</vt:lpstr>
      <vt:lpstr>PowerPoint プレゼンテーション</vt:lpstr>
      <vt:lpstr>PowerPoint プレゼンテーション</vt:lpstr>
      <vt:lpstr>“割合の数値の不具合” が ある場合の類型</vt:lpstr>
      <vt:lpstr>5. 補足</vt:lpstr>
      <vt:lpstr>謎な現象とその考察</vt:lpstr>
      <vt:lpstr>コマンドprimefindに関して</vt:lpstr>
      <vt:lpstr>denomfindの作成時の難点</vt:lpstr>
      <vt:lpstr>他のプログラムに関して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割合の近似値がいくつかある場合に 共通分母を探索するコマンド (アンケート調査や疫学報告の 記載ミス発見と母数推定のために)</dc:title>
  <dc:creator>下野 寿之</dc:creator>
  <cp:lastModifiedBy>下野 寿之</cp:lastModifiedBy>
  <cp:revision>63</cp:revision>
  <cp:lastPrinted>2022-10-15T12:48:39Z</cp:lastPrinted>
  <dcterms:created xsi:type="dcterms:W3CDTF">2022-10-12T13:00:37Z</dcterms:created>
  <dcterms:modified xsi:type="dcterms:W3CDTF">2022-10-15T12:56:00Z</dcterms:modified>
</cp:coreProperties>
</file>